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1695" cy="6858000"/>
  <p:notesSz cx="6858000" cy="12191695"/>
  <p:embeddedFontLst>
    <p:embeddedFont>
      <p:font typeface="Alice"/>
      <p:regular r:id="rId201314"/>
    </p:embeddedFont>
    <p:embeddedFont>
      <p:font typeface="Source Sans 3"/>
      <p:regular r:id="rId201315"/>
    </p:embeddedFont>
    <p:embeddedFont>
      <p:font typeface="Source Sans 3 Bold"/>
      <p:regular r:id="rId20131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3F0"/>
          </a:solidFill>
          <a:ln/>
        </p:spPr>
      </p:sp>
      <p:sp>
        <p:nvSpPr>
          <p:cNvPr id="3" name="Shape 1"/>
          <p:cNvSpPr/>
          <p:nvPr/>
        </p:nvSpPr>
        <p:spPr>
          <a:xfrm>
            <a:off x="0" y="0"/>
            <a:ext cx="12191695" cy="68580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1.png"/><Relationship Id="rId4" Type="http://schemas.openxmlformats.org/officeDocument/2006/relationships/image" Target="../media/image-10-2.svg"/><Relationship Id="rId5" Type="http://schemas.openxmlformats.org/officeDocument/2006/relationships/image" Target="../media/image-10-1.png"/><Relationship Id="rId6" Type="http://schemas.openxmlformats.org/officeDocument/2006/relationships/image" Target="../media/image-10-2.svg"/><Relationship Id="rId7" Type="http://schemas.openxmlformats.org/officeDocument/2006/relationships/image" Target="../media/image-10-1.png"/><Relationship Id="rId8" Type="http://schemas.openxmlformats.org/officeDocument/2006/relationships/image" Target="../media/image-10-2.svg"/><Relationship Id="rId9" Type="http://schemas.openxmlformats.org/officeDocument/2006/relationships/image" Target="../media/image-10-1.png"/><Relationship Id="rId10" Type="http://schemas.openxmlformats.org/officeDocument/2006/relationships/image" Target="../media/image-10-2.svg"/><Relationship Id="rId11" Type="http://schemas.openxmlformats.org/officeDocument/2006/relationships/image" Target="../media/image-10-1.png"/><Relationship Id="rId12" Type="http://schemas.openxmlformats.org/officeDocument/2006/relationships/image" Target="../media/image-10-2.svg"/><Relationship Id="rId13" Type="http://schemas.openxmlformats.org/officeDocument/2006/relationships/image" Target="../media/image-10-13.png"/><Relationship Id="rId14" Type="http://schemas.openxmlformats.org/officeDocument/2006/relationships/slideLayout" Target="../slideLayouts/slideLayout2.xml"/><Relationship Id="rId1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1.png"/><Relationship Id="rId4" Type="http://schemas.openxmlformats.org/officeDocument/2006/relationships/image" Target="../media/image-11-2.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5.png"/><Relationship Id="rId8" Type="http://schemas.openxmlformats.org/officeDocument/2006/relationships/image" Target="../media/image-11-6.svg"/><Relationship Id="rId9" Type="http://schemas.openxmlformats.org/officeDocument/2006/relationships/image" Target="../media/image-11-5.png"/><Relationship Id="rId10" Type="http://schemas.openxmlformats.org/officeDocument/2006/relationships/image" Target="../media/image-11-6.svg"/><Relationship Id="rId11" Type="http://schemas.openxmlformats.org/officeDocument/2006/relationships/slideLayout" Target="../slideLayouts/slideLayout2.xml"/><Relationship Id="rId1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slideLayout" Target="../slideLayouts/slideLayout2.xml"/><Relationship Id="rId1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1.png"/><Relationship Id="rId4" Type="http://schemas.openxmlformats.org/officeDocument/2006/relationships/image" Target="../media/image-7-2.svg"/><Relationship Id="rId5" Type="http://schemas.openxmlformats.org/officeDocument/2006/relationships/image" Target="../media/image-7-1.png"/><Relationship Id="rId6" Type="http://schemas.openxmlformats.org/officeDocument/2006/relationships/image" Target="../media/image-7-2.svg"/><Relationship Id="rId7" Type="http://schemas.openxmlformats.org/officeDocument/2006/relationships/slideLayout" Target="../slideLayouts/slideLayout2.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slideLayout" Target="../slideLayouts/slideLayout2.xml"/><Relationship Id="rId1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029074" cy="6858000"/>
          </a:xfrm>
          <a:prstGeom prst="rect">
            <a:avLst/>
          </a:prstGeom>
        </p:spPr>
      </p:pic>
      <p:sp>
        <p:nvSpPr>
          <p:cNvPr id="3" name="Text 0"/>
          <p:cNvSpPr/>
          <p:nvPr/>
        </p:nvSpPr>
        <p:spPr>
          <a:xfrm>
            <a:off x="5233360" y="2295525"/>
            <a:ext cx="6296860" cy="1181298"/>
          </a:xfrm>
          <a:prstGeom prst="rect">
            <a:avLst/>
          </a:prstGeom>
          <a:noFill/>
          <a:ln/>
        </p:spPr>
        <p:txBody>
          <a:bodyPr wrap="square" lIns="0" tIns="0" rIns="0" bIns="0" rtlCol="0" anchor="t">
            <a:normAutofit/>
          </a:bodyPr>
          <a:lstStyle/>
          <a:p>
            <a:pPr algn="l" indent="0" marL="0">
              <a:lnSpc>
                <a:spcPct val="104000"/>
              </a:lnSpc>
              <a:buNone/>
            </a:pPr>
            <a:r>
              <a:rPr lang="en-US" sz="3700" dirty="0">
                <a:solidFill>
                  <a:srgbClr val="201B18"/>
                </a:solidFill>
                <a:latin typeface="Alice" pitchFamily="34" charset="0"/>
                <a:ea typeface="Alice" pitchFamily="34" charset="-122"/>
                <a:cs typeface="Alice" pitchFamily="34" charset="-120"/>
              </a:rPr>
              <a:t>Your Interactive Student Notebook</a:t>
            </a:r>
            <a:endParaRPr lang="en-US" sz="3700" dirty="0"/>
          </a:p>
        </p:txBody>
      </p:sp>
      <p:sp>
        <p:nvSpPr>
          <p:cNvPr id="4" name="Text 1"/>
          <p:cNvSpPr/>
          <p:nvPr/>
        </p:nvSpPr>
        <p:spPr>
          <a:xfrm>
            <a:off x="5233360" y="3760291"/>
            <a:ext cx="6906444"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One notebook. Every idea you build this year.</a:t>
            </a:r>
            <a:endParaRPr lang="en-US" sz="1450" dirty="0"/>
          </a:p>
        </p:txBody>
      </p:sp>
      <p:sp>
        <p:nvSpPr>
          <p:cNvPr id="5" name="Shape 2"/>
          <p:cNvSpPr/>
          <p:nvPr/>
        </p:nvSpPr>
        <p:spPr>
          <a:xfrm>
            <a:off x="5233360" y="4275336"/>
            <a:ext cx="2029866" cy="287139"/>
          </a:xfrm>
          <a:prstGeom prst="roundRect">
            <a:avLst>
              <a:gd name="adj" fmla="val 47396"/>
            </a:avLst>
          </a:prstGeom>
          <a:solidFill>
            <a:srgbClr val="F3E3D8"/>
          </a:solidFill>
          <a:ln/>
        </p:spPr>
      </p:sp>
      <p:sp>
        <p:nvSpPr>
          <p:cNvPr id="6" name="Text 3"/>
          <p:cNvSpPr/>
          <p:nvPr/>
        </p:nvSpPr>
        <p:spPr>
          <a:xfrm>
            <a:off x="5346765" y="4331990"/>
            <a:ext cx="2412642" cy="173831"/>
          </a:xfrm>
          <a:prstGeom prst="rect">
            <a:avLst/>
          </a:prstGeom>
          <a:noFill/>
          <a:ln/>
        </p:spPr>
        <p:txBody>
          <a:bodyPr wrap="none" lIns="0" tIns="0" rIns="0" bIns="0" rtlCol="0" anchor="t"/>
          <a:lstStyle/>
          <a:p>
            <a:pPr algn="l" indent="0" marL="0">
              <a:lnSpc>
                <a:spcPct val="96000"/>
              </a:lnSpc>
              <a:buNone/>
            </a:pPr>
            <a:r>
              <a:rPr lang="en-US" sz="1150" dirty="0">
                <a:solidFill>
                  <a:srgbClr val="504C49"/>
                </a:solidFill>
                <a:latin typeface="Source Sans 3" pitchFamily="34" charset="0"/>
                <a:ea typeface="Source Sans 3" pitchFamily="34" charset="-122"/>
                <a:cs typeface="Source Sans 3" pitchFamily="34" charset="-120"/>
              </a:rPr>
              <a:t>DR. IJEZIE · MATH &amp; SCIENCE</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583505"/>
            <a:ext cx="10868745" cy="424458"/>
          </a:xfrm>
          <a:prstGeom prst="rect">
            <a:avLst/>
          </a:prstGeom>
          <a:noFill/>
          <a:ln/>
        </p:spPr>
        <p:txBody>
          <a:bodyPr wrap="none" lIns="0" tIns="0" rIns="0" bIns="0" rtlCol="0" anchor="t"/>
          <a:lstStyle/>
          <a:p>
            <a:pPr algn="l" indent="0" marL="0">
              <a:lnSpc>
                <a:spcPct val="104000"/>
              </a:lnSpc>
              <a:buNone/>
            </a:pPr>
            <a:r>
              <a:rPr lang="en-US" sz="2650" dirty="0">
                <a:solidFill>
                  <a:srgbClr val="201B18"/>
                </a:solidFill>
                <a:latin typeface="Alice" pitchFamily="34" charset="0"/>
                <a:ea typeface="Alice" pitchFamily="34" charset="-122"/>
                <a:cs typeface="Alice" pitchFamily="34" charset="-120"/>
              </a:rPr>
              <a:t>Left Side — Scholar Processing</a:t>
            </a:r>
            <a:endParaRPr lang="en-US" sz="2650" dirty="0"/>
          </a:p>
        </p:txBody>
      </p:sp>
      <p:sp>
        <p:nvSpPr>
          <p:cNvPr id="3" name="Shape 1"/>
          <p:cNvSpPr/>
          <p:nvPr/>
        </p:nvSpPr>
        <p:spPr>
          <a:xfrm>
            <a:off x="661475" y="1203226"/>
            <a:ext cx="1178590" cy="206276"/>
          </a:xfrm>
          <a:prstGeom prst="roundRect">
            <a:avLst>
              <a:gd name="adj" fmla="val 47420"/>
            </a:avLst>
          </a:prstGeom>
          <a:solidFill>
            <a:srgbClr val="F3E3D8"/>
          </a:solidFill>
          <a:ln/>
        </p:spPr>
      </p:sp>
      <p:sp>
        <p:nvSpPr>
          <p:cNvPr id="4" name="Text 2"/>
          <p:cNvSpPr/>
          <p:nvPr/>
        </p:nvSpPr>
        <p:spPr>
          <a:xfrm>
            <a:off x="742931" y="1243905"/>
            <a:ext cx="1625262" cy="124916"/>
          </a:xfrm>
          <a:prstGeom prst="rect">
            <a:avLst/>
          </a:prstGeom>
          <a:noFill/>
          <a:ln/>
        </p:spPr>
        <p:txBody>
          <a:bodyPr wrap="none" lIns="0" tIns="0" rIns="0" bIns="0" rtlCol="0" anchor="t"/>
          <a:lstStyle/>
          <a:p>
            <a:pPr algn="l" indent="0" marL="0">
              <a:lnSpc>
                <a:spcPct val="96000"/>
              </a:lnSpc>
              <a:buNone/>
            </a:pPr>
            <a:r>
              <a:rPr lang="en-US" sz="850" dirty="0">
                <a:solidFill>
                  <a:srgbClr val="504C49"/>
                </a:solidFill>
                <a:latin typeface="Source Sans 3" pitchFamily="34" charset="0"/>
                <a:ea typeface="Source Sans 3" pitchFamily="34" charset="-122"/>
                <a:cs typeface="Source Sans 3" pitchFamily="34" charset="-120"/>
              </a:rPr>
              <a:t>WHAT YOU DO WITH IT</a:t>
            </a:r>
            <a:endParaRPr lang="en-US" sz="850" dirty="0"/>
          </a:p>
        </p:txBody>
      </p:sp>
      <p:sp>
        <p:nvSpPr>
          <p:cNvPr id="5" name="Text 3"/>
          <p:cNvSpPr/>
          <p:nvPr/>
        </p:nvSpPr>
        <p:spPr>
          <a:xfrm>
            <a:off x="661475" y="1519337"/>
            <a:ext cx="10868745" cy="373459"/>
          </a:xfrm>
          <a:prstGeom prst="rect">
            <a:avLst/>
          </a:prstGeom>
          <a:noFill/>
          <a:ln/>
        </p:spPr>
        <p:txBody>
          <a:bodyPr wrap="square" lIns="0" tIns="0" rIns="0" bIns="0" rtlCol="0" anchor="t">
            <a:normAutofit/>
          </a:bodyPr>
          <a:lstStyle/>
          <a:p>
            <a:pPr algn="l" indent="0" marL="0">
              <a:lnSpc>
                <a:spcPct val="115000"/>
              </a:lnSpc>
              <a:buNone/>
            </a:pPr>
            <a:r>
              <a:rPr lang="en-US" sz="1050" dirty="0">
                <a:solidFill>
                  <a:srgbClr val="504C49"/>
                </a:solidFill>
                <a:latin typeface="Source Sans 3" pitchFamily="34" charset="0"/>
                <a:ea typeface="Source Sans 3" pitchFamily="34" charset="-122"/>
                <a:cs typeface="Source Sans 3" pitchFamily="34" charset="-120"/>
              </a:rPr>
              <a:t>The left page is yours. This is where learning actually happens. It is never a copy of the right side, and it is </a:t>
            </a:r>
            <a:pPr algn="l" indent="0" marL="0">
              <a:lnSpc>
                <a:spcPct val="115000"/>
              </a:lnSpc>
              <a:buNone/>
            </a:pPr>
            <a:r>
              <a:rPr lang="en-US" sz="1050" b="1" dirty="0">
                <a:solidFill>
                  <a:srgbClr val="504C49"/>
                </a:solidFill>
                <a:latin typeface="Source Sans 3 Bold" pitchFamily="34" charset="0"/>
                <a:ea typeface="Source Sans 3 Bold" pitchFamily="34" charset="-122"/>
                <a:cs typeface="Source Sans 3 Bold" pitchFamily="34" charset="-120"/>
              </a:rPr>
              <a:t>never blank</a:t>
            </a:r>
            <a:pPr algn="l" indent="0" marL="0">
              <a:lnSpc>
                <a:spcPct val="115000"/>
              </a:lnSpc>
              <a:buNone/>
            </a:pPr>
            <a:r>
              <a:rPr lang="en-US" sz="1050" dirty="0">
                <a:solidFill>
                  <a:srgbClr val="504C49"/>
                </a:solidFill>
                <a:latin typeface="Source Sans 3" pitchFamily="34" charset="0"/>
                <a:ea typeface="Source Sans 3" pitchFamily="34" charset="-122"/>
                <a:cs typeface="Source Sans 3" pitchFamily="34" charset="-120"/>
              </a:rPr>
              <a:t>. Pick the strategies that work for the content — you do not have to use all of them every time.</a:t>
            </a:r>
            <a:endParaRPr lang="en-US" sz="1050" dirty="0"/>
          </a:p>
        </p:txBody>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2373" y="2006798"/>
            <a:ext cx="203691" cy="203696"/>
          </a:xfrm>
          <a:prstGeom prst="rect">
            <a:avLst/>
          </a:prstGeom>
        </p:spPr>
      </p:pic>
      <p:sp>
        <p:nvSpPr>
          <p:cNvPr id="7" name="Text 4"/>
          <p:cNvSpPr/>
          <p:nvPr/>
        </p:nvSpPr>
        <p:spPr>
          <a:xfrm>
            <a:off x="1102888" y="2002631"/>
            <a:ext cx="10427332" cy="212328"/>
          </a:xfrm>
          <a:prstGeom prst="rect">
            <a:avLst/>
          </a:prstGeom>
          <a:noFill/>
          <a:ln/>
        </p:spPr>
        <p:txBody>
          <a:bodyPr wrap="none" lIns="0" tIns="0" rIns="0" bIns="0" rtlCol="0" anchor="t"/>
          <a:lstStyle/>
          <a:p>
            <a:pPr algn="l" indent="0" marL="0">
              <a:lnSpc>
                <a:spcPct val="104000"/>
              </a:lnSpc>
              <a:buNone/>
            </a:pPr>
            <a:r>
              <a:rPr lang="en-US" sz="1300" dirty="0">
                <a:solidFill>
                  <a:srgbClr val="504C49"/>
                </a:solidFill>
                <a:latin typeface="Alice" pitchFamily="34" charset="0"/>
                <a:ea typeface="Alice" pitchFamily="34" charset="-122"/>
                <a:cs typeface="Alice" pitchFamily="34" charset="-120"/>
              </a:rPr>
              <a:t>Drawings &amp; Diagrams You Create</a:t>
            </a:r>
            <a:endParaRPr lang="en-US" sz="1300" dirty="0"/>
          </a:p>
        </p:txBody>
      </p:sp>
      <p:sp>
        <p:nvSpPr>
          <p:cNvPr id="8" name="Text 5"/>
          <p:cNvSpPr/>
          <p:nvPr/>
        </p:nvSpPr>
        <p:spPr>
          <a:xfrm>
            <a:off x="1102888" y="2273498"/>
            <a:ext cx="10427332" cy="186730"/>
          </a:xfrm>
          <a:prstGeom prst="rect">
            <a:avLst/>
          </a:prstGeom>
          <a:noFill/>
          <a:ln/>
        </p:spPr>
        <p:txBody>
          <a:bodyPr wrap="none" lIns="0" tIns="0" rIns="0" bIns="0" rtlCol="0" anchor="t"/>
          <a:lstStyle/>
          <a:p>
            <a:pPr algn="l" indent="0" marL="0">
              <a:lnSpc>
                <a:spcPct val="115000"/>
              </a:lnSpc>
              <a:buNone/>
            </a:pPr>
            <a:r>
              <a:rPr lang="en-US" sz="1050" dirty="0">
                <a:solidFill>
                  <a:srgbClr val="504C49"/>
                </a:solidFill>
                <a:latin typeface="Source Sans 3" pitchFamily="34" charset="0"/>
                <a:ea typeface="Source Sans 3" pitchFamily="34" charset="-122"/>
                <a:cs typeface="Source Sans 3" pitchFamily="34" charset="-120"/>
              </a:rPr>
              <a:t>Sketch the concept from memory or in your own visual style. Label it yourself.</a:t>
            </a:r>
            <a:endParaRPr lang="en-US" sz="1050" dirty="0"/>
          </a:p>
        </p:txBody>
      </p:sp>
      <p:pic>
        <p:nvPicPr>
          <p:cNvPr id="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373" y="2659658"/>
            <a:ext cx="203691" cy="203696"/>
          </a:xfrm>
          <a:prstGeom prst="rect">
            <a:avLst/>
          </a:prstGeom>
        </p:spPr>
      </p:pic>
      <p:sp>
        <p:nvSpPr>
          <p:cNvPr id="10" name="Text 6"/>
          <p:cNvSpPr/>
          <p:nvPr/>
        </p:nvSpPr>
        <p:spPr>
          <a:xfrm>
            <a:off x="1102888" y="2655491"/>
            <a:ext cx="10427332" cy="212328"/>
          </a:xfrm>
          <a:prstGeom prst="rect">
            <a:avLst/>
          </a:prstGeom>
          <a:noFill/>
          <a:ln/>
        </p:spPr>
        <p:txBody>
          <a:bodyPr wrap="none" lIns="0" tIns="0" rIns="0" bIns="0" rtlCol="0" anchor="t"/>
          <a:lstStyle/>
          <a:p>
            <a:pPr algn="l" indent="0" marL="0">
              <a:lnSpc>
                <a:spcPct val="104000"/>
              </a:lnSpc>
              <a:buNone/>
            </a:pPr>
            <a:r>
              <a:rPr lang="en-US" sz="1300" dirty="0">
                <a:solidFill>
                  <a:srgbClr val="504C49"/>
                </a:solidFill>
                <a:latin typeface="Alice" pitchFamily="34" charset="0"/>
                <a:ea typeface="Alice" pitchFamily="34" charset="-122"/>
                <a:cs typeface="Alice" pitchFamily="34" charset="-120"/>
              </a:rPr>
              <a:t>Summary in Your Own Words</a:t>
            </a:r>
            <a:endParaRPr lang="en-US" sz="1300" dirty="0"/>
          </a:p>
        </p:txBody>
      </p:sp>
      <p:sp>
        <p:nvSpPr>
          <p:cNvPr id="11" name="Text 7"/>
          <p:cNvSpPr/>
          <p:nvPr/>
        </p:nvSpPr>
        <p:spPr>
          <a:xfrm>
            <a:off x="1102888" y="2926358"/>
            <a:ext cx="10427332" cy="186730"/>
          </a:xfrm>
          <a:prstGeom prst="rect">
            <a:avLst/>
          </a:prstGeom>
          <a:noFill/>
          <a:ln/>
        </p:spPr>
        <p:txBody>
          <a:bodyPr wrap="none" lIns="0" tIns="0" rIns="0" bIns="0" rtlCol="0" anchor="t"/>
          <a:lstStyle/>
          <a:p>
            <a:pPr algn="l" indent="0" marL="0">
              <a:lnSpc>
                <a:spcPct val="115000"/>
              </a:lnSpc>
              <a:buNone/>
            </a:pPr>
            <a:r>
              <a:rPr lang="en-US" sz="1050" dirty="0">
                <a:solidFill>
                  <a:srgbClr val="504C49"/>
                </a:solidFill>
                <a:latin typeface="Source Sans 3" pitchFamily="34" charset="0"/>
                <a:ea typeface="Source Sans 3" pitchFamily="34" charset="-122"/>
                <a:cs typeface="Source Sans 3" pitchFamily="34" charset="-120"/>
              </a:rPr>
              <a:t>Explain the main idea as if you are teaching it to someone who missed class.</a:t>
            </a:r>
            <a:endParaRPr lang="en-US" sz="105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2373" y="3312517"/>
            <a:ext cx="203691" cy="203696"/>
          </a:xfrm>
          <a:prstGeom prst="rect">
            <a:avLst/>
          </a:prstGeom>
        </p:spPr>
      </p:pic>
      <p:sp>
        <p:nvSpPr>
          <p:cNvPr id="13" name="Text 8"/>
          <p:cNvSpPr/>
          <p:nvPr/>
        </p:nvSpPr>
        <p:spPr>
          <a:xfrm>
            <a:off x="1102888" y="3308350"/>
            <a:ext cx="10427332" cy="212328"/>
          </a:xfrm>
          <a:prstGeom prst="rect">
            <a:avLst/>
          </a:prstGeom>
          <a:noFill/>
          <a:ln/>
        </p:spPr>
        <p:txBody>
          <a:bodyPr wrap="none" lIns="0" tIns="0" rIns="0" bIns="0" rtlCol="0" anchor="t"/>
          <a:lstStyle/>
          <a:p>
            <a:pPr algn="l" indent="0" marL="0">
              <a:lnSpc>
                <a:spcPct val="104000"/>
              </a:lnSpc>
              <a:buNone/>
            </a:pPr>
            <a:r>
              <a:rPr lang="en-US" sz="1300" dirty="0">
                <a:solidFill>
                  <a:srgbClr val="504C49"/>
                </a:solidFill>
                <a:latin typeface="Alice" pitchFamily="34" charset="0"/>
                <a:ea typeface="Alice" pitchFamily="34" charset="-122"/>
                <a:cs typeface="Alice" pitchFamily="34" charset="-120"/>
              </a:rPr>
              <a:t>Concept Map or Colour-Coding</a:t>
            </a:r>
            <a:endParaRPr lang="en-US" sz="1300" dirty="0"/>
          </a:p>
        </p:txBody>
      </p:sp>
      <p:sp>
        <p:nvSpPr>
          <p:cNvPr id="14" name="Text 9"/>
          <p:cNvSpPr/>
          <p:nvPr/>
        </p:nvSpPr>
        <p:spPr>
          <a:xfrm>
            <a:off x="1102888" y="3579217"/>
            <a:ext cx="10427332" cy="186730"/>
          </a:xfrm>
          <a:prstGeom prst="rect">
            <a:avLst/>
          </a:prstGeom>
          <a:noFill/>
          <a:ln/>
        </p:spPr>
        <p:txBody>
          <a:bodyPr wrap="none" lIns="0" tIns="0" rIns="0" bIns="0" rtlCol="0" anchor="t"/>
          <a:lstStyle/>
          <a:p>
            <a:pPr algn="l" indent="0" marL="0">
              <a:lnSpc>
                <a:spcPct val="115000"/>
              </a:lnSpc>
              <a:buNone/>
            </a:pPr>
            <a:r>
              <a:rPr lang="en-US" sz="1050" dirty="0">
                <a:solidFill>
                  <a:srgbClr val="504C49"/>
                </a:solidFill>
                <a:latin typeface="Source Sans 3" pitchFamily="34" charset="0"/>
                <a:ea typeface="Source Sans 3" pitchFamily="34" charset="-122"/>
                <a:cs typeface="Source Sans 3" pitchFamily="34" charset="-120"/>
              </a:rPr>
              <a:t>Show how ideas connect. Use colour deliberately — one colour per concept, consistently.</a:t>
            </a:r>
            <a:endParaRPr lang="en-US" sz="1050" dirty="0"/>
          </a:p>
        </p:txBody>
      </p:sp>
      <p:pic>
        <p:nvPicPr>
          <p:cNvPr id="1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2373" y="3965377"/>
            <a:ext cx="203691" cy="203696"/>
          </a:xfrm>
          <a:prstGeom prst="rect">
            <a:avLst/>
          </a:prstGeom>
        </p:spPr>
      </p:pic>
      <p:sp>
        <p:nvSpPr>
          <p:cNvPr id="16" name="Text 10"/>
          <p:cNvSpPr/>
          <p:nvPr/>
        </p:nvSpPr>
        <p:spPr>
          <a:xfrm>
            <a:off x="1102888" y="3961209"/>
            <a:ext cx="10427332" cy="212328"/>
          </a:xfrm>
          <a:prstGeom prst="rect">
            <a:avLst/>
          </a:prstGeom>
          <a:noFill/>
          <a:ln/>
        </p:spPr>
        <p:txBody>
          <a:bodyPr wrap="none" lIns="0" tIns="0" rIns="0" bIns="0" rtlCol="0" anchor="t"/>
          <a:lstStyle/>
          <a:p>
            <a:pPr algn="l" indent="0" marL="0">
              <a:lnSpc>
                <a:spcPct val="104000"/>
              </a:lnSpc>
              <a:buNone/>
            </a:pPr>
            <a:r>
              <a:rPr lang="en-US" sz="1300" dirty="0">
                <a:solidFill>
                  <a:srgbClr val="504C49"/>
                </a:solidFill>
                <a:latin typeface="Alice" pitchFamily="34" charset="0"/>
                <a:ea typeface="Alice" pitchFamily="34" charset="-122"/>
                <a:cs typeface="Alice" pitchFamily="34" charset="-120"/>
              </a:rPr>
              <a:t>Your Own Worked Example</a:t>
            </a:r>
            <a:endParaRPr lang="en-US" sz="1300" dirty="0"/>
          </a:p>
        </p:txBody>
      </p:sp>
      <p:sp>
        <p:nvSpPr>
          <p:cNvPr id="17" name="Text 11"/>
          <p:cNvSpPr/>
          <p:nvPr/>
        </p:nvSpPr>
        <p:spPr>
          <a:xfrm>
            <a:off x="1102888" y="4232077"/>
            <a:ext cx="10427332" cy="186730"/>
          </a:xfrm>
          <a:prstGeom prst="rect">
            <a:avLst/>
          </a:prstGeom>
          <a:noFill/>
          <a:ln/>
        </p:spPr>
        <p:txBody>
          <a:bodyPr wrap="none" lIns="0" tIns="0" rIns="0" bIns="0" rtlCol="0" anchor="t"/>
          <a:lstStyle/>
          <a:p>
            <a:pPr algn="l" indent="0" marL="0">
              <a:lnSpc>
                <a:spcPct val="115000"/>
              </a:lnSpc>
              <a:buNone/>
            </a:pPr>
            <a:r>
              <a:rPr lang="en-US" sz="1050" dirty="0">
                <a:solidFill>
                  <a:srgbClr val="504C49"/>
                </a:solidFill>
                <a:latin typeface="Source Sans 3" pitchFamily="34" charset="0"/>
                <a:ea typeface="Source Sans 3" pitchFamily="34" charset="-122"/>
                <a:cs typeface="Source Sans 3" pitchFamily="34" charset="-120"/>
              </a:rPr>
              <a:t>Invent a problem with different numbers than the teacher's. Solve it completely.</a:t>
            </a:r>
            <a:endParaRPr lang="en-US" sz="1050" dirty="0"/>
          </a:p>
        </p:txBody>
      </p:sp>
      <p:pic>
        <p:nvPicPr>
          <p:cNvPr id="18"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2373" y="4618236"/>
            <a:ext cx="203691" cy="203696"/>
          </a:xfrm>
          <a:prstGeom prst="rect">
            <a:avLst/>
          </a:prstGeom>
        </p:spPr>
      </p:pic>
      <p:sp>
        <p:nvSpPr>
          <p:cNvPr id="19" name="Text 12"/>
          <p:cNvSpPr/>
          <p:nvPr/>
        </p:nvSpPr>
        <p:spPr>
          <a:xfrm>
            <a:off x="1102888" y="4614069"/>
            <a:ext cx="10427332" cy="212328"/>
          </a:xfrm>
          <a:prstGeom prst="rect">
            <a:avLst/>
          </a:prstGeom>
          <a:noFill/>
          <a:ln/>
        </p:spPr>
        <p:txBody>
          <a:bodyPr wrap="none" lIns="0" tIns="0" rIns="0" bIns="0" rtlCol="0" anchor="t"/>
          <a:lstStyle/>
          <a:p>
            <a:pPr algn="l" indent="0" marL="0">
              <a:lnSpc>
                <a:spcPct val="104000"/>
              </a:lnSpc>
              <a:buNone/>
            </a:pPr>
            <a:r>
              <a:rPr lang="en-US" sz="1300" dirty="0">
                <a:solidFill>
                  <a:srgbClr val="504C49"/>
                </a:solidFill>
                <a:latin typeface="Alice" pitchFamily="34" charset="0"/>
                <a:ea typeface="Alice" pitchFamily="34" charset="-122"/>
                <a:cs typeface="Alice" pitchFamily="34" charset="-120"/>
              </a:rPr>
              <a:t>Where I Got Stuck &amp; Questions I Still Have</a:t>
            </a:r>
            <a:endParaRPr lang="en-US" sz="1300" dirty="0"/>
          </a:p>
        </p:txBody>
      </p:sp>
      <p:sp>
        <p:nvSpPr>
          <p:cNvPr id="20" name="Text 13"/>
          <p:cNvSpPr/>
          <p:nvPr/>
        </p:nvSpPr>
        <p:spPr>
          <a:xfrm>
            <a:off x="1102888" y="4884936"/>
            <a:ext cx="10427332" cy="186730"/>
          </a:xfrm>
          <a:prstGeom prst="rect">
            <a:avLst/>
          </a:prstGeom>
          <a:noFill/>
          <a:ln/>
        </p:spPr>
        <p:txBody>
          <a:bodyPr wrap="none" lIns="0" tIns="0" rIns="0" bIns="0" rtlCol="0" anchor="t"/>
          <a:lstStyle/>
          <a:p>
            <a:pPr algn="l" indent="0" marL="0">
              <a:lnSpc>
                <a:spcPct val="115000"/>
              </a:lnSpc>
              <a:buNone/>
            </a:pPr>
            <a:r>
              <a:rPr lang="en-US" sz="1050" dirty="0">
                <a:solidFill>
                  <a:srgbClr val="504C49"/>
                </a:solidFill>
                <a:latin typeface="Source Sans 3" pitchFamily="34" charset="0"/>
                <a:ea typeface="Source Sans 3" pitchFamily="34" charset="-122"/>
                <a:cs typeface="Source Sans 3" pitchFamily="34" charset="-120"/>
              </a:rPr>
              <a:t>Name the exact moment or concept that felt unclear. Write the question precisely.</a:t>
            </a:r>
            <a:endParaRPr lang="en-US" sz="1050" dirty="0"/>
          </a:p>
        </p:txBody>
      </p:sp>
      <p:pic>
        <p:nvPicPr>
          <p:cNvPr id="21"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2373" y="5271095"/>
            <a:ext cx="203691" cy="203696"/>
          </a:xfrm>
          <a:prstGeom prst="rect">
            <a:avLst/>
          </a:prstGeom>
        </p:spPr>
      </p:pic>
      <p:sp>
        <p:nvSpPr>
          <p:cNvPr id="22" name="Text 14"/>
          <p:cNvSpPr/>
          <p:nvPr/>
        </p:nvSpPr>
        <p:spPr>
          <a:xfrm>
            <a:off x="1102888" y="5266928"/>
            <a:ext cx="10427332" cy="212328"/>
          </a:xfrm>
          <a:prstGeom prst="rect">
            <a:avLst/>
          </a:prstGeom>
          <a:noFill/>
          <a:ln/>
        </p:spPr>
        <p:txBody>
          <a:bodyPr wrap="none" lIns="0" tIns="0" rIns="0" bIns="0" rtlCol="0" anchor="t"/>
          <a:lstStyle/>
          <a:p>
            <a:pPr algn="l" indent="0" marL="0">
              <a:lnSpc>
                <a:spcPct val="104000"/>
              </a:lnSpc>
              <a:buNone/>
            </a:pPr>
            <a:r>
              <a:rPr lang="en-US" sz="1300" dirty="0">
                <a:solidFill>
                  <a:srgbClr val="504C49"/>
                </a:solidFill>
                <a:latin typeface="Alice" pitchFamily="34" charset="0"/>
                <a:ea typeface="Alice" pitchFamily="34" charset="-122"/>
                <a:cs typeface="Alice" pitchFamily="34" charset="-120"/>
              </a:rPr>
              <a:t>Reflection on Your Thinking</a:t>
            </a:r>
            <a:endParaRPr lang="en-US" sz="1300" dirty="0"/>
          </a:p>
        </p:txBody>
      </p:sp>
      <p:sp>
        <p:nvSpPr>
          <p:cNvPr id="23" name="Text 15"/>
          <p:cNvSpPr/>
          <p:nvPr/>
        </p:nvSpPr>
        <p:spPr>
          <a:xfrm>
            <a:off x="1102888" y="5537795"/>
            <a:ext cx="10427332" cy="186730"/>
          </a:xfrm>
          <a:prstGeom prst="rect">
            <a:avLst/>
          </a:prstGeom>
          <a:noFill/>
          <a:ln/>
        </p:spPr>
        <p:txBody>
          <a:bodyPr wrap="none" lIns="0" tIns="0" rIns="0" bIns="0" rtlCol="0" anchor="t"/>
          <a:lstStyle/>
          <a:p>
            <a:pPr algn="l" indent="0" marL="0">
              <a:lnSpc>
                <a:spcPct val="115000"/>
              </a:lnSpc>
              <a:buNone/>
            </a:pPr>
            <a:r>
              <a:rPr lang="en-US" sz="1050" dirty="0">
                <a:solidFill>
                  <a:srgbClr val="504C49"/>
                </a:solidFill>
                <a:latin typeface="Source Sans 3" pitchFamily="34" charset="0"/>
                <a:ea typeface="Source Sans 3" pitchFamily="34" charset="-122"/>
                <a:cs typeface="Source Sans 3" pitchFamily="34" charset="-120"/>
              </a:rPr>
              <a:t>What changed in how you understood this topic? What surprised you? One to three sentences is enough.</a:t>
            </a:r>
            <a:endParaRPr lang="en-US" sz="1050" dirty="0"/>
          </a:p>
        </p:txBody>
      </p:sp>
      <p:sp>
        <p:nvSpPr>
          <p:cNvPr id="24" name="Shape 16"/>
          <p:cNvSpPr/>
          <p:nvPr/>
        </p:nvSpPr>
        <p:spPr>
          <a:xfrm>
            <a:off x="661475" y="5834360"/>
            <a:ext cx="10868745" cy="440035"/>
          </a:xfrm>
          <a:prstGeom prst="roundRect">
            <a:avLst>
              <a:gd name="adj" fmla="val 27787"/>
            </a:avLst>
          </a:prstGeom>
          <a:solidFill>
            <a:srgbClr val="F3E3D8"/>
          </a:solidFill>
          <a:ln/>
        </p:spPr>
      </p:sp>
      <p:pic>
        <p:nvPicPr>
          <p:cNvPr id="25" name="Image 6" descr="preencoded.png">    </p:cNvPr>
          <p:cNvPicPr>
            <a:picLocks noChangeAspect="1"/>
          </p:cNvPicPr>
          <p:nvPr/>
        </p:nvPicPr>
        <p:blipFill>
          <a:blip r:embed="rId13"/>
          <a:stretch>
            <a:fillRect/>
          </a:stretch>
        </p:blipFill>
        <p:spPr>
          <a:xfrm>
            <a:off x="797302" y="5974060"/>
            <a:ext cx="169759" cy="135830"/>
          </a:xfrm>
          <a:prstGeom prst="rect">
            <a:avLst/>
          </a:prstGeom>
        </p:spPr>
      </p:pic>
      <p:sp>
        <p:nvSpPr>
          <p:cNvPr id="26" name="Text 17"/>
          <p:cNvSpPr/>
          <p:nvPr/>
        </p:nvSpPr>
        <p:spPr>
          <a:xfrm>
            <a:off x="1102888" y="5965924"/>
            <a:ext cx="10901090" cy="186730"/>
          </a:xfrm>
          <a:prstGeom prst="rect">
            <a:avLst/>
          </a:prstGeom>
          <a:noFill/>
          <a:ln/>
        </p:spPr>
        <p:txBody>
          <a:bodyPr wrap="none" lIns="0" tIns="0" rIns="0" bIns="0" rtlCol="0" anchor="t"/>
          <a:lstStyle/>
          <a:p>
            <a:pPr algn="l" indent="0" marL="0">
              <a:lnSpc>
                <a:spcPct val="115000"/>
              </a:lnSpc>
              <a:buNone/>
            </a:pPr>
            <a:r>
              <a:rPr lang="en-US" sz="1050" dirty="0">
                <a:solidFill>
                  <a:srgbClr val="000000"/>
                </a:solidFill>
                <a:latin typeface="Source Sans 3" pitchFamily="34" charset="0"/>
                <a:ea typeface="Source Sans 3" pitchFamily="34" charset="-122"/>
                <a:cs typeface="Source Sans 3" pitchFamily="34" charset="-120"/>
              </a:rPr>
              <a:t>A left side that only repeats the right side earns no credit. The left side must show your mind working.</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521494"/>
            <a:ext cx="10868745" cy="479921"/>
          </a:xfrm>
          <a:prstGeom prst="rect">
            <a:avLst/>
          </a:prstGeom>
          <a:noFill/>
          <a:ln/>
        </p:spPr>
        <p:txBody>
          <a:bodyPr wrap="none" lIns="0" tIns="0" rIns="0" bIns="0" rtlCol="0" anchor="t"/>
          <a:lstStyle/>
          <a:p>
            <a:pPr algn="l" indent="0" marL="0">
              <a:lnSpc>
                <a:spcPct val="104000"/>
              </a:lnSpc>
              <a:buNone/>
            </a:pPr>
            <a:r>
              <a:rPr lang="en-US" sz="3000" dirty="0">
                <a:solidFill>
                  <a:srgbClr val="201B18"/>
                </a:solidFill>
                <a:latin typeface="Alice" pitchFamily="34" charset="0"/>
                <a:ea typeface="Alice" pitchFamily="34" charset="-122"/>
                <a:cs typeface="Alice" pitchFamily="34" charset="-120"/>
              </a:rPr>
              <a:t>A Finished Spread: What It Looks Like</a:t>
            </a:r>
            <a:endParaRPr lang="en-US" sz="3000" dirty="0"/>
          </a:p>
        </p:txBody>
      </p:sp>
      <p:sp>
        <p:nvSpPr>
          <p:cNvPr id="3" name="Text 1"/>
          <p:cNvSpPr/>
          <p:nvPr/>
        </p:nvSpPr>
        <p:spPr>
          <a:xfrm>
            <a:off x="661475" y="1250950"/>
            <a:ext cx="11478330" cy="222647"/>
          </a:xfrm>
          <a:prstGeom prst="rect">
            <a:avLst/>
          </a:prstGeom>
          <a:noFill/>
          <a:ln/>
        </p:spPr>
        <p:txBody>
          <a:bodyPr wrap="none" lIns="0" tIns="0" rIns="0" bIns="0" rtlCol="0" anchor="t"/>
          <a:lstStyle/>
          <a:p>
            <a:pPr algn="l" indent="0" marL="0">
              <a:lnSpc>
                <a:spcPct val="121000"/>
              </a:lnSpc>
              <a:buNone/>
            </a:pPr>
            <a:r>
              <a:rPr lang="en-US" sz="1200" dirty="0">
                <a:solidFill>
                  <a:srgbClr val="504C49"/>
                </a:solidFill>
                <a:latin typeface="Source Sans 3" pitchFamily="34" charset="0"/>
                <a:ea typeface="Source Sans 3" pitchFamily="34" charset="-122"/>
                <a:cs typeface="Source Sans 3" pitchFamily="34" charset="-120"/>
              </a:rPr>
              <a:t>Here is a real example of a complete two-page spread on angle relationships. Use this as your benchmark.</a:t>
            </a:r>
            <a:endParaRPr lang="en-US" sz="1200" dirty="0"/>
          </a:p>
        </p:txBody>
      </p:sp>
      <p:sp>
        <p:nvSpPr>
          <p:cNvPr id="4" name="Text 2"/>
          <p:cNvSpPr/>
          <p:nvPr/>
        </p:nvSpPr>
        <p:spPr>
          <a:xfrm>
            <a:off x="661475" y="1738610"/>
            <a:ext cx="5247052" cy="239911"/>
          </a:xfrm>
          <a:prstGeom prst="rect">
            <a:avLst/>
          </a:prstGeom>
          <a:noFill/>
          <a:ln/>
        </p:spPr>
        <p:txBody>
          <a:bodyPr wrap="none" lIns="0" tIns="0" rIns="0" bIns="0" rtlCol="0" anchor="t"/>
          <a:lstStyle/>
          <a:p>
            <a:pPr algn="l" indent="0" marL="0">
              <a:lnSpc>
                <a:spcPct val="104000"/>
              </a:lnSpc>
              <a:buNone/>
            </a:pPr>
            <a:r>
              <a:rPr lang="en-US" sz="1500" dirty="0">
                <a:solidFill>
                  <a:srgbClr val="201B18"/>
                </a:solidFill>
                <a:latin typeface="Alice" pitchFamily="34" charset="0"/>
                <a:ea typeface="Alice" pitchFamily="34" charset="-122"/>
                <a:cs typeface="Alice" pitchFamily="34" charset="-120"/>
              </a:rPr>
              <a:t>RIGHT PAGE — Teacher Input</a:t>
            </a:r>
            <a:endParaRPr lang="en-US" sz="1500" dirty="0"/>
          </a:p>
        </p:txBody>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118816"/>
            <a:ext cx="2561169" cy="2285504"/>
          </a:xfrm>
          <a:prstGeom prst="rect">
            <a:avLst/>
          </a:prstGeom>
        </p:spPr>
      </p:pic>
      <p:sp>
        <p:nvSpPr>
          <p:cNvPr id="6" name="Text 3"/>
          <p:cNvSpPr/>
          <p:nvPr/>
        </p:nvSpPr>
        <p:spPr>
          <a:xfrm>
            <a:off x="910210" y="2291358"/>
            <a:ext cx="2139896" cy="239911"/>
          </a:xfrm>
          <a:prstGeom prst="rect">
            <a:avLst/>
          </a:prstGeom>
          <a:noFill/>
          <a:ln/>
        </p:spPr>
        <p:txBody>
          <a:bodyPr wrap="none" lIns="0" tIns="0" rIns="0" bIns="0" rtlCol="0" anchor="t"/>
          <a:lstStyle/>
          <a:p>
            <a:pPr algn="l" indent="0" marL="0">
              <a:lnSpc>
                <a:spcPct val="104000"/>
              </a:lnSpc>
              <a:buNone/>
            </a:pPr>
            <a:r>
              <a:rPr lang="en-US" sz="1500" dirty="0">
                <a:solidFill>
                  <a:srgbClr val="504C49"/>
                </a:solidFill>
                <a:latin typeface="Alice" pitchFamily="34" charset="0"/>
                <a:ea typeface="Alice" pitchFamily="34" charset="-122"/>
                <a:cs typeface="Alice" pitchFamily="34" charset="-120"/>
              </a:rPr>
              <a:t>Do Now (8/25)</a:t>
            </a:r>
            <a:endParaRPr lang="en-US" sz="1500" dirty="0"/>
          </a:p>
        </p:txBody>
      </p:sp>
      <p:sp>
        <p:nvSpPr>
          <p:cNvPr id="7" name="Text 4"/>
          <p:cNvSpPr/>
          <p:nvPr/>
        </p:nvSpPr>
        <p:spPr>
          <a:xfrm>
            <a:off x="910210" y="2655987"/>
            <a:ext cx="2139896" cy="667941"/>
          </a:xfrm>
          <a:prstGeom prst="rect">
            <a:avLst/>
          </a:prstGeom>
          <a:noFill/>
          <a:ln/>
        </p:spPr>
        <p:txBody>
          <a:bodyPr wrap="square" lIns="0" tIns="0" rIns="0" bIns="0" rtlCol="0" anchor="t">
            <a:normAutofit/>
          </a:bodyPr>
          <a:lstStyle/>
          <a:p>
            <a:pPr algn="l" indent="0" marL="0">
              <a:lnSpc>
                <a:spcPct val="121000"/>
              </a:lnSpc>
              <a:buNone/>
            </a:pPr>
            <a:r>
              <a:rPr lang="en-US" sz="1200" dirty="0">
                <a:solidFill>
                  <a:srgbClr val="504C49"/>
                </a:solidFill>
                <a:latin typeface="Source Sans 3" pitchFamily="34" charset="0"/>
                <a:ea typeface="Source Sans 3" pitchFamily="34" charset="-122"/>
                <a:cs typeface="Source Sans 3" pitchFamily="34" charset="-120"/>
              </a:rPr>
              <a:t>Identify each angle pair: ∠1 and ∠2 share a ray and form a straight line. Answer: Linear Pair.</a:t>
            </a:r>
            <a:endParaRPr lang="en-US" sz="120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47358" y="2118816"/>
            <a:ext cx="2561169" cy="2285504"/>
          </a:xfrm>
          <a:prstGeom prst="rect">
            <a:avLst/>
          </a:prstGeom>
        </p:spPr>
      </p:pic>
      <p:sp>
        <p:nvSpPr>
          <p:cNvPr id="9" name="Text 5"/>
          <p:cNvSpPr/>
          <p:nvPr/>
        </p:nvSpPr>
        <p:spPr>
          <a:xfrm>
            <a:off x="3596094" y="2291358"/>
            <a:ext cx="2139896" cy="479822"/>
          </a:xfrm>
          <a:prstGeom prst="rect">
            <a:avLst/>
          </a:prstGeom>
          <a:noFill/>
          <a:ln/>
        </p:spPr>
        <p:txBody>
          <a:bodyPr wrap="square" lIns="0" tIns="0" rIns="0" bIns="0" rtlCol="0" anchor="t">
            <a:normAutofit/>
          </a:bodyPr>
          <a:lstStyle/>
          <a:p>
            <a:pPr algn="l" indent="0" marL="0">
              <a:lnSpc>
                <a:spcPct val="104000"/>
              </a:lnSpc>
              <a:buNone/>
            </a:pPr>
            <a:r>
              <a:rPr lang="en-US" sz="1500" dirty="0">
                <a:solidFill>
                  <a:srgbClr val="504C49"/>
                </a:solidFill>
                <a:latin typeface="Alice" pitchFamily="34" charset="0"/>
                <a:ea typeface="Alice" pitchFamily="34" charset="-122"/>
                <a:cs typeface="Alice" pitchFamily="34" charset="-120"/>
              </a:rPr>
              <a:t>Guided Notes: Angle Relationships</a:t>
            </a:r>
            <a:endParaRPr lang="en-US" sz="1500" dirty="0"/>
          </a:p>
        </p:txBody>
      </p:sp>
      <p:sp>
        <p:nvSpPr>
          <p:cNvPr id="10" name="Text 6"/>
          <p:cNvSpPr/>
          <p:nvPr/>
        </p:nvSpPr>
        <p:spPr>
          <a:xfrm>
            <a:off x="3596094" y="2895898"/>
            <a:ext cx="2139896" cy="1335881"/>
          </a:xfrm>
          <a:prstGeom prst="rect">
            <a:avLst/>
          </a:prstGeom>
          <a:noFill/>
          <a:ln/>
        </p:spPr>
        <p:txBody>
          <a:bodyPr wrap="square" lIns="0" tIns="0" rIns="0" bIns="0" rtlCol="0" anchor="t">
            <a:normAutofit/>
          </a:bodyPr>
          <a:lstStyle/>
          <a:p>
            <a:pPr algn="l" indent="0" marL="0">
              <a:lnSpc>
                <a:spcPct val="121000"/>
              </a:lnSpc>
              <a:buNone/>
            </a:pPr>
            <a:r>
              <a:rPr lang="en-US" sz="1200" b="1" dirty="0">
                <a:solidFill>
                  <a:srgbClr val="504C49"/>
                </a:solidFill>
                <a:latin typeface="Source Sans 3 Bold" pitchFamily="34" charset="0"/>
                <a:ea typeface="Source Sans 3 Bold" pitchFamily="34" charset="-122"/>
                <a:cs typeface="Source Sans 3 Bold" pitchFamily="34" charset="-120"/>
              </a:rPr>
              <a:t>Vertical angles</a:t>
            </a:r>
            <a:pPr algn="l" indent="0" marL="0">
              <a:lnSpc>
                <a:spcPct val="121000"/>
              </a:lnSpc>
              <a:buNone/>
            </a:pPr>
            <a:r>
              <a:rPr lang="en-US" sz="1200" dirty="0">
                <a:solidFill>
                  <a:srgbClr val="504C49"/>
                </a:solidFill>
                <a:latin typeface="Source Sans 3" pitchFamily="34" charset="0"/>
                <a:ea typeface="Source Sans 3" pitchFamily="34" charset="-122"/>
                <a:cs typeface="Source Sans 3" pitchFamily="34" charset="-120"/>
              </a:rPr>
              <a:t> are congruent. </a:t>
            </a:r>
            <a:pPr algn="l" indent="0" marL="0">
              <a:lnSpc>
                <a:spcPct val="121000"/>
              </a:lnSpc>
              <a:buNone/>
            </a:pPr>
            <a:r>
              <a:rPr lang="en-US" sz="1200" b="1" dirty="0">
                <a:solidFill>
                  <a:srgbClr val="504C49"/>
                </a:solidFill>
                <a:latin typeface="Source Sans 3 Bold" pitchFamily="34" charset="0"/>
                <a:ea typeface="Source Sans 3 Bold" pitchFamily="34" charset="-122"/>
                <a:cs typeface="Source Sans 3 Bold" pitchFamily="34" charset="-120"/>
              </a:rPr>
              <a:t>Linear pairs</a:t>
            </a:r>
            <a:pPr algn="l" indent="0" marL="0">
              <a:lnSpc>
                <a:spcPct val="121000"/>
              </a:lnSpc>
              <a:buNone/>
            </a:pPr>
            <a:r>
              <a:rPr lang="en-US" sz="1200" dirty="0">
                <a:solidFill>
                  <a:srgbClr val="504C49"/>
                </a:solidFill>
                <a:latin typeface="Source Sans 3" pitchFamily="34" charset="0"/>
                <a:ea typeface="Source Sans 3" pitchFamily="34" charset="-122"/>
                <a:cs typeface="Source Sans 3" pitchFamily="34" charset="-120"/>
              </a:rPr>
              <a:t> are supplementary (sum = 180°). </a:t>
            </a:r>
            <a:pPr algn="l" indent="0" marL="0">
              <a:lnSpc>
                <a:spcPct val="121000"/>
              </a:lnSpc>
              <a:buNone/>
            </a:pPr>
            <a:r>
              <a:rPr lang="en-US" sz="1200" b="1" dirty="0">
                <a:solidFill>
                  <a:srgbClr val="504C49"/>
                </a:solidFill>
                <a:latin typeface="Source Sans 3 Bold" pitchFamily="34" charset="0"/>
                <a:ea typeface="Source Sans 3 Bold" pitchFamily="34" charset="-122"/>
                <a:cs typeface="Source Sans 3 Bold" pitchFamily="34" charset="-120"/>
              </a:rPr>
              <a:t>Complementary</a:t>
            </a:r>
            <a:pPr algn="l" indent="0" marL="0">
              <a:lnSpc>
                <a:spcPct val="121000"/>
              </a:lnSpc>
              <a:buNone/>
            </a:pPr>
            <a:r>
              <a:rPr lang="en-US" sz="1200" dirty="0">
                <a:solidFill>
                  <a:srgbClr val="504C49"/>
                </a:solidFill>
                <a:latin typeface="Source Sans 3" pitchFamily="34" charset="0"/>
                <a:ea typeface="Source Sans 3" pitchFamily="34" charset="-122"/>
                <a:cs typeface="Source Sans 3" pitchFamily="34" charset="-120"/>
              </a:rPr>
              <a:t> angles sum to 90°. Teacher example: If ∠A = 65°, then its supplement = 115°.</a:t>
            </a:r>
            <a:endParaRPr lang="en-US" sz="1200" dirty="0"/>
          </a:p>
        </p:txBody>
      </p:sp>
      <p:sp>
        <p:nvSpPr>
          <p:cNvPr id="11" name="Text 7"/>
          <p:cNvSpPr/>
          <p:nvPr/>
        </p:nvSpPr>
        <p:spPr>
          <a:xfrm>
            <a:off x="6289518" y="1738610"/>
            <a:ext cx="5247052" cy="239911"/>
          </a:xfrm>
          <a:prstGeom prst="rect">
            <a:avLst/>
          </a:prstGeom>
          <a:noFill/>
          <a:ln/>
        </p:spPr>
        <p:txBody>
          <a:bodyPr wrap="none" lIns="0" tIns="0" rIns="0" bIns="0" rtlCol="0" anchor="t"/>
          <a:lstStyle/>
          <a:p>
            <a:pPr algn="l" indent="0" marL="0">
              <a:lnSpc>
                <a:spcPct val="104000"/>
              </a:lnSpc>
              <a:buNone/>
            </a:pPr>
            <a:r>
              <a:rPr lang="en-US" sz="1500" dirty="0">
                <a:solidFill>
                  <a:srgbClr val="201B18"/>
                </a:solidFill>
                <a:latin typeface="Alice" pitchFamily="34" charset="0"/>
                <a:ea typeface="Alice" pitchFamily="34" charset="-122"/>
                <a:cs typeface="Alice" pitchFamily="34" charset="-120"/>
              </a:rPr>
              <a:t>LEFT PAGE — Scholar Processing</a:t>
            </a:r>
            <a:endParaRPr lang="en-US" sz="150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89518" y="2118816"/>
            <a:ext cx="5247052" cy="1155005"/>
          </a:xfrm>
          <a:prstGeom prst="rect">
            <a:avLst/>
          </a:prstGeom>
        </p:spPr>
      </p:pic>
      <p:sp>
        <p:nvSpPr>
          <p:cNvPr id="13" name="Text 8"/>
          <p:cNvSpPr/>
          <p:nvPr/>
        </p:nvSpPr>
        <p:spPr>
          <a:xfrm>
            <a:off x="6538253" y="2291358"/>
            <a:ext cx="4825780" cy="239911"/>
          </a:xfrm>
          <a:prstGeom prst="rect">
            <a:avLst/>
          </a:prstGeom>
          <a:noFill/>
          <a:ln/>
        </p:spPr>
        <p:txBody>
          <a:bodyPr wrap="none" lIns="0" tIns="0" rIns="0" bIns="0" rtlCol="0" anchor="t"/>
          <a:lstStyle/>
          <a:p>
            <a:pPr algn="l" indent="0" marL="0">
              <a:lnSpc>
                <a:spcPct val="104000"/>
              </a:lnSpc>
              <a:buNone/>
            </a:pPr>
            <a:r>
              <a:rPr lang="en-US" sz="1500" dirty="0">
                <a:solidFill>
                  <a:srgbClr val="504C49"/>
                </a:solidFill>
                <a:latin typeface="Alice" pitchFamily="34" charset="0"/>
                <a:ea typeface="Alice" pitchFamily="34" charset="-122"/>
                <a:cs typeface="Alice" pitchFamily="34" charset="-120"/>
              </a:rPr>
              <a:t>My Own Diagram</a:t>
            </a:r>
            <a:endParaRPr lang="en-US" sz="1500" dirty="0"/>
          </a:p>
        </p:txBody>
      </p:sp>
      <p:sp>
        <p:nvSpPr>
          <p:cNvPr id="14" name="Text 9"/>
          <p:cNvSpPr/>
          <p:nvPr/>
        </p:nvSpPr>
        <p:spPr>
          <a:xfrm>
            <a:off x="6538253" y="2655987"/>
            <a:ext cx="4825780" cy="445294"/>
          </a:xfrm>
          <a:prstGeom prst="rect">
            <a:avLst/>
          </a:prstGeom>
          <a:noFill/>
          <a:ln/>
        </p:spPr>
        <p:txBody>
          <a:bodyPr wrap="square" lIns="0" tIns="0" rIns="0" bIns="0" rtlCol="0" anchor="t">
            <a:normAutofit/>
          </a:bodyPr>
          <a:lstStyle/>
          <a:p>
            <a:pPr algn="l" indent="0" marL="0">
              <a:lnSpc>
                <a:spcPct val="121000"/>
              </a:lnSpc>
              <a:buNone/>
            </a:pPr>
            <a:r>
              <a:rPr lang="en-US" sz="1200" dirty="0">
                <a:solidFill>
                  <a:srgbClr val="504C49"/>
                </a:solidFill>
                <a:latin typeface="Source Sans 3" pitchFamily="34" charset="0"/>
                <a:ea typeface="Source Sans 3" pitchFamily="34" charset="-122"/>
                <a:cs typeface="Source Sans 3" pitchFamily="34" charset="-120"/>
              </a:rPr>
              <a:t>Two intersecting lines drawn and labelled. Vertical angles shaded in matching colours. Arrows showing supplementary pairs adding to 180°.</a:t>
            </a:r>
            <a:endParaRPr lang="en-US" sz="1200" dirty="0"/>
          </a:p>
        </p:txBody>
      </p:sp>
      <p:pic>
        <p:nvPicPr>
          <p:cNvPr id="1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89518" y="3398540"/>
            <a:ext cx="5247052" cy="1155005"/>
          </a:xfrm>
          <a:prstGeom prst="rect">
            <a:avLst/>
          </a:prstGeom>
        </p:spPr>
      </p:pic>
      <p:sp>
        <p:nvSpPr>
          <p:cNvPr id="16" name="Text 10"/>
          <p:cNvSpPr/>
          <p:nvPr/>
        </p:nvSpPr>
        <p:spPr>
          <a:xfrm>
            <a:off x="6538253" y="3571081"/>
            <a:ext cx="4825780" cy="239911"/>
          </a:xfrm>
          <a:prstGeom prst="rect">
            <a:avLst/>
          </a:prstGeom>
          <a:noFill/>
          <a:ln/>
        </p:spPr>
        <p:txBody>
          <a:bodyPr wrap="none" lIns="0" tIns="0" rIns="0" bIns="0" rtlCol="0" anchor="t"/>
          <a:lstStyle/>
          <a:p>
            <a:pPr algn="l" indent="0" marL="0">
              <a:lnSpc>
                <a:spcPct val="104000"/>
              </a:lnSpc>
              <a:buNone/>
            </a:pPr>
            <a:r>
              <a:rPr lang="en-US" sz="1500" dirty="0">
                <a:solidFill>
                  <a:srgbClr val="504C49"/>
                </a:solidFill>
                <a:latin typeface="Alice" pitchFamily="34" charset="0"/>
                <a:ea typeface="Alice" pitchFamily="34" charset="-122"/>
                <a:cs typeface="Alice" pitchFamily="34" charset="-120"/>
              </a:rPr>
              <a:t>Summary in My Words</a:t>
            </a:r>
            <a:endParaRPr lang="en-US" sz="1500" dirty="0"/>
          </a:p>
        </p:txBody>
      </p:sp>
      <p:sp>
        <p:nvSpPr>
          <p:cNvPr id="17" name="Text 11"/>
          <p:cNvSpPr/>
          <p:nvPr/>
        </p:nvSpPr>
        <p:spPr>
          <a:xfrm>
            <a:off x="6538253" y="3935710"/>
            <a:ext cx="4825780" cy="445294"/>
          </a:xfrm>
          <a:prstGeom prst="rect">
            <a:avLst/>
          </a:prstGeom>
          <a:noFill/>
          <a:ln/>
        </p:spPr>
        <p:txBody>
          <a:bodyPr wrap="square" lIns="0" tIns="0" rIns="0" bIns="0" rtlCol="0" anchor="t">
            <a:normAutofit/>
          </a:bodyPr>
          <a:lstStyle/>
          <a:p>
            <a:pPr algn="l" indent="0" marL="0">
              <a:lnSpc>
                <a:spcPct val="121000"/>
              </a:lnSpc>
              <a:buNone/>
            </a:pPr>
            <a:r>
              <a:rPr lang="en-US" sz="1200" dirty="0">
                <a:solidFill>
                  <a:srgbClr val="504C49"/>
                </a:solidFill>
                <a:latin typeface="Source Sans 3" pitchFamily="34" charset="0"/>
                <a:ea typeface="Source Sans 3" pitchFamily="34" charset="-122"/>
                <a:cs typeface="Source Sans 3" pitchFamily="34" charset="-120"/>
              </a:rPr>
              <a:t>"When two lines cross, the angles across from each other are always equal. The angles next to each other always add to 180°."</a:t>
            </a:r>
            <a:endParaRPr lang="en-US" sz="1200" dirty="0"/>
          </a:p>
        </p:txBody>
      </p:sp>
      <p:pic>
        <p:nvPicPr>
          <p:cNvPr id="18"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89518" y="4678263"/>
            <a:ext cx="5247052" cy="1155005"/>
          </a:xfrm>
          <a:prstGeom prst="rect">
            <a:avLst/>
          </a:prstGeom>
        </p:spPr>
      </p:pic>
      <p:sp>
        <p:nvSpPr>
          <p:cNvPr id="19" name="Text 12"/>
          <p:cNvSpPr/>
          <p:nvPr/>
        </p:nvSpPr>
        <p:spPr>
          <a:xfrm>
            <a:off x="6538253" y="4850805"/>
            <a:ext cx="4825780" cy="239911"/>
          </a:xfrm>
          <a:prstGeom prst="rect">
            <a:avLst/>
          </a:prstGeom>
          <a:noFill/>
          <a:ln/>
        </p:spPr>
        <p:txBody>
          <a:bodyPr wrap="none" lIns="0" tIns="0" rIns="0" bIns="0" rtlCol="0" anchor="t"/>
          <a:lstStyle/>
          <a:p>
            <a:pPr algn="l" indent="0" marL="0">
              <a:lnSpc>
                <a:spcPct val="104000"/>
              </a:lnSpc>
              <a:buNone/>
            </a:pPr>
            <a:r>
              <a:rPr lang="en-US" sz="1500" dirty="0">
                <a:solidFill>
                  <a:srgbClr val="504C49"/>
                </a:solidFill>
                <a:latin typeface="Alice" pitchFamily="34" charset="0"/>
                <a:ea typeface="Alice" pitchFamily="34" charset="-122"/>
                <a:cs typeface="Alice" pitchFamily="34" charset="-120"/>
              </a:rPr>
              <a:t>Question I Still Have</a:t>
            </a:r>
            <a:endParaRPr lang="en-US" sz="1500" dirty="0"/>
          </a:p>
        </p:txBody>
      </p:sp>
      <p:sp>
        <p:nvSpPr>
          <p:cNvPr id="20" name="Text 13"/>
          <p:cNvSpPr/>
          <p:nvPr/>
        </p:nvSpPr>
        <p:spPr>
          <a:xfrm>
            <a:off x="6538253" y="5215434"/>
            <a:ext cx="4825780" cy="445294"/>
          </a:xfrm>
          <a:prstGeom prst="rect">
            <a:avLst/>
          </a:prstGeom>
          <a:noFill/>
          <a:ln/>
        </p:spPr>
        <p:txBody>
          <a:bodyPr wrap="square" lIns="0" tIns="0" rIns="0" bIns="0" rtlCol="0" anchor="t">
            <a:normAutofit/>
          </a:bodyPr>
          <a:lstStyle/>
          <a:p>
            <a:pPr algn="l" indent="0" marL="0">
              <a:lnSpc>
                <a:spcPct val="121000"/>
              </a:lnSpc>
              <a:buNone/>
            </a:pPr>
            <a:r>
              <a:rPr lang="en-US" sz="1200" dirty="0">
                <a:solidFill>
                  <a:srgbClr val="504C49"/>
                </a:solidFill>
                <a:latin typeface="Source Sans 3" pitchFamily="34" charset="0"/>
                <a:ea typeface="Source Sans 3" pitchFamily="34" charset="-122"/>
                <a:cs typeface="Source Sans 3" pitchFamily="34" charset="-120"/>
              </a:rPr>
              <a:t>"Does this rule still work when more than two lines cross at the same point?"</a:t>
            </a:r>
            <a:endParaRPr lang="en-US" sz="1200" dirty="0"/>
          </a:p>
        </p:txBody>
      </p:sp>
      <p:sp>
        <p:nvSpPr>
          <p:cNvPr id="21" name="Text 14"/>
          <p:cNvSpPr/>
          <p:nvPr/>
        </p:nvSpPr>
        <p:spPr>
          <a:xfrm>
            <a:off x="661475" y="6113859"/>
            <a:ext cx="11478330" cy="222647"/>
          </a:xfrm>
          <a:prstGeom prst="rect">
            <a:avLst/>
          </a:prstGeom>
          <a:noFill/>
          <a:ln/>
        </p:spPr>
        <p:txBody>
          <a:bodyPr wrap="none" lIns="0" tIns="0" rIns="0" bIns="0" rtlCol="0" anchor="t"/>
          <a:lstStyle/>
          <a:p>
            <a:pPr algn="l" indent="0" marL="0">
              <a:lnSpc>
                <a:spcPct val="121000"/>
              </a:lnSpc>
              <a:buNone/>
            </a:pPr>
            <a:r>
              <a:rPr lang="en-US" sz="1200" dirty="0">
                <a:solidFill>
                  <a:srgbClr val="504C49"/>
                </a:solidFill>
                <a:latin typeface="Source Sans 3" pitchFamily="34" charset="0"/>
                <a:ea typeface="Source Sans 3" pitchFamily="34" charset="-122"/>
                <a:cs typeface="Source Sans 3" pitchFamily="34" charset="-120"/>
              </a:rPr>
              <a:t>Notice: the left side is not a copy. It is a response — proof that the scholar engaged with the material.</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541338"/>
            <a:ext cx="10868745" cy="526058"/>
          </a:xfrm>
          <a:prstGeom prst="rect">
            <a:avLst/>
          </a:prstGeom>
          <a:noFill/>
          <a:ln/>
        </p:spPr>
        <p:txBody>
          <a:bodyPr wrap="none" lIns="0" tIns="0" rIns="0" bIns="0" rtlCol="0" anchor="t"/>
          <a:lstStyle/>
          <a:p>
            <a:pPr algn="l" indent="0" marL="0">
              <a:lnSpc>
                <a:spcPct val="104000"/>
              </a:lnSpc>
              <a:buNone/>
            </a:pPr>
            <a:r>
              <a:rPr lang="en-US" sz="3300" dirty="0">
                <a:solidFill>
                  <a:srgbClr val="201B18"/>
                </a:solidFill>
                <a:latin typeface="Alice" pitchFamily="34" charset="0"/>
                <a:ea typeface="Alice" pitchFamily="34" charset="-122"/>
                <a:cs typeface="Alice" pitchFamily="34" charset="-120"/>
              </a:rPr>
              <a:t>Notebook Rules</a:t>
            </a:r>
            <a:endParaRPr lang="en-US" sz="3300" dirty="0"/>
          </a:p>
        </p:txBody>
      </p:sp>
      <p:sp>
        <p:nvSpPr>
          <p:cNvPr id="3" name="Text 1"/>
          <p:cNvSpPr/>
          <p:nvPr/>
        </p:nvSpPr>
        <p:spPr>
          <a:xfrm>
            <a:off x="661475" y="1367234"/>
            <a:ext cx="11478330" cy="254595"/>
          </a:xfrm>
          <a:prstGeom prst="rect">
            <a:avLst/>
          </a:prstGeom>
          <a:noFill/>
          <a:ln/>
        </p:spPr>
        <p:txBody>
          <a:bodyPr wrap="none" lIns="0" tIns="0" rIns="0" bIns="0" rtlCol="0" anchor="t"/>
          <a:lstStyle/>
          <a:p>
            <a:pPr algn="l" indent="0" marL="0">
              <a:lnSpc>
                <a:spcPct val="126000"/>
              </a:lnSpc>
              <a:buNone/>
            </a:pPr>
            <a:r>
              <a:rPr lang="en-US" sz="1300" dirty="0">
                <a:solidFill>
                  <a:srgbClr val="504C49"/>
                </a:solidFill>
                <a:latin typeface="Source Sans 3" pitchFamily="34" charset="0"/>
                <a:ea typeface="Source Sans 3" pitchFamily="34" charset="-122"/>
                <a:cs typeface="Source Sans 3" pitchFamily="34" charset="-120"/>
              </a:rPr>
              <a:t>These are not suggestions. They are the operating standards for every scholar in this class.</a:t>
            </a:r>
            <a:endParaRPr lang="en-US" sz="1300" dirty="0"/>
          </a:p>
        </p:txBody>
      </p:sp>
      <p:sp>
        <p:nvSpPr>
          <p:cNvPr id="4" name="Shape 2"/>
          <p:cNvSpPr/>
          <p:nvPr/>
        </p:nvSpPr>
        <p:spPr>
          <a:xfrm>
            <a:off x="661475" y="1790502"/>
            <a:ext cx="378708" cy="378718"/>
          </a:xfrm>
          <a:prstGeom prst="roundRect">
            <a:avLst>
              <a:gd name="adj" fmla="val 40007"/>
            </a:avLst>
          </a:prstGeom>
          <a:solidFill>
            <a:srgbClr val="FFFFFF"/>
          </a:solidFill>
          <a:ln/>
          <a:effectLst>
            <a:outerShdw sx="100000" sy="100000" kx="0" ky="0" algn="bl" rotWithShape="0" blurRad="251460" dist="127" dir="16200000">
              <a:srgbClr val="333333">
                <a:alpha val="10000"/>
              </a:srgbClr>
            </a:outerShdw>
          </a:effectLst>
        </p:spPr>
      </p:sp>
      <p:sp>
        <p:nvSpPr>
          <p:cNvPr id="5" name="Text 3"/>
          <p:cNvSpPr/>
          <p:nvPr/>
        </p:nvSpPr>
        <p:spPr>
          <a:xfrm>
            <a:off x="724527" y="1822004"/>
            <a:ext cx="252505" cy="315615"/>
          </a:xfrm>
          <a:prstGeom prst="rect">
            <a:avLst/>
          </a:prstGeom>
          <a:noFill/>
          <a:ln/>
        </p:spPr>
        <p:txBody>
          <a:bodyPr wrap="none" lIns="0" tIns="0" rIns="0" bIns="0" rtlCol="0" anchor="ctr"/>
          <a:lstStyle/>
          <a:p>
            <a:pPr algn="ctr" indent="0" marL="0">
              <a:lnSpc>
                <a:spcPct val="100000"/>
              </a:lnSpc>
              <a:buNone/>
            </a:pPr>
            <a:r>
              <a:rPr lang="en-US" sz="1950" dirty="0">
                <a:solidFill>
                  <a:srgbClr val="504C49"/>
                </a:solidFill>
                <a:latin typeface="Alice" pitchFamily="34" charset="0"/>
                <a:ea typeface="Alice" pitchFamily="34" charset="-122"/>
                <a:cs typeface="Alice" pitchFamily="34" charset="-120"/>
              </a:rPr>
              <a:t>1</a:t>
            </a:r>
            <a:endParaRPr lang="en-US" sz="1950" dirty="0"/>
          </a:p>
        </p:txBody>
      </p:sp>
      <p:sp>
        <p:nvSpPr>
          <p:cNvPr id="6" name="Text 4"/>
          <p:cNvSpPr/>
          <p:nvPr/>
        </p:nvSpPr>
        <p:spPr>
          <a:xfrm>
            <a:off x="1190099" y="1848346"/>
            <a:ext cx="10340121" cy="263029"/>
          </a:xfrm>
          <a:prstGeom prst="rect">
            <a:avLst/>
          </a:prstGeom>
          <a:noFill/>
          <a:ln/>
        </p:spPr>
        <p:txBody>
          <a:bodyPr wrap="none" lIns="0" tIns="0" rIns="0" bIns="0" rtlCol="0" anchor="t"/>
          <a:lstStyle/>
          <a:p>
            <a:pPr algn="l" indent="0" marL="0">
              <a:lnSpc>
                <a:spcPct val="104000"/>
              </a:lnSpc>
              <a:buNone/>
            </a:pPr>
            <a:r>
              <a:rPr lang="en-US" sz="1650" dirty="0">
                <a:solidFill>
                  <a:srgbClr val="504C49"/>
                </a:solidFill>
                <a:latin typeface="Alice" pitchFamily="34" charset="0"/>
                <a:ea typeface="Alice" pitchFamily="34" charset="-122"/>
                <a:cs typeface="Alice" pitchFamily="34" charset="-120"/>
              </a:rPr>
              <a:t>Date Every Entry</a:t>
            </a:r>
            <a:endParaRPr lang="en-US" sz="1650" dirty="0"/>
          </a:p>
        </p:txBody>
      </p:sp>
      <p:sp>
        <p:nvSpPr>
          <p:cNvPr id="7" name="Text 5"/>
          <p:cNvSpPr/>
          <p:nvPr/>
        </p:nvSpPr>
        <p:spPr>
          <a:xfrm>
            <a:off x="1190099" y="2201267"/>
            <a:ext cx="10340121" cy="254595"/>
          </a:xfrm>
          <a:prstGeom prst="rect">
            <a:avLst/>
          </a:prstGeom>
          <a:noFill/>
          <a:ln/>
        </p:spPr>
        <p:txBody>
          <a:bodyPr wrap="none" lIns="0" tIns="0" rIns="0" bIns="0" rtlCol="0" anchor="t"/>
          <a:lstStyle/>
          <a:p>
            <a:pPr algn="l" indent="0" marL="0">
              <a:lnSpc>
                <a:spcPct val="126000"/>
              </a:lnSpc>
              <a:buNone/>
            </a:pPr>
            <a:r>
              <a:rPr lang="en-US" sz="1300" dirty="0">
                <a:solidFill>
                  <a:srgbClr val="504C49"/>
                </a:solidFill>
                <a:latin typeface="Source Sans 3" pitchFamily="34" charset="0"/>
                <a:ea typeface="Source Sans 3" pitchFamily="34" charset="-122"/>
                <a:cs typeface="Source Sans 3" pitchFamily="34" charset="-120"/>
              </a:rPr>
              <a:t>Write the date at the top of each new entry, every time. No date means no record of when the work happened.</a:t>
            </a:r>
            <a:endParaRPr lang="en-US" sz="1300" dirty="0"/>
          </a:p>
        </p:txBody>
      </p:sp>
      <p:sp>
        <p:nvSpPr>
          <p:cNvPr id="8" name="Shape 6"/>
          <p:cNvSpPr/>
          <p:nvPr/>
        </p:nvSpPr>
        <p:spPr>
          <a:xfrm>
            <a:off x="661475" y="2755702"/>
            <a:ext cx="378708" cy="378718"/>
          </a:xfrm>
          <a:prstGeom prst="roundRect">
            <a:avLst>
              <a:gd name="adj" fmla="val 40007"/>
            </a:avLst>
          </a:prstGeom>
          <a:solidFill>
            <a:srgbClr val="FFFFFF"/>
          </a:solidFill>
          <a:ln/>
          <a:effectLst>
            <a:outerShdw sx="100000" sy="100000" kx="0" ky="0" algn="bl" rotWithShape="0" blurRad="251460" dist="127" dir="16200000">
              <a:srgbClr val="333333">
                <a:alpha val="10000"/>
              </a:srgbClr>
            </a:outerShdw>
          </a:effectLst>
        </p:spPr>
      </p:sp>
      <p:sp>
        <p:nvSpPr>
          <p:cNvPr id="9" name="Text 7"/>
          <p:cNvSpPr/>
          <p:nvPr/>
        </p:nvSpPr>
        <p:spPr>
          <a:xfrm>
            <a:off x="724527" y="2787204"/>
            <a:ext cx="252505" cy="315615"/>
          </a:xfrm>
          <a:prstGeom prst="rect">
            <a:avLst/>
          </a:prstGeom>
          <a:noFill/>
          <a:ln/>
        </p:spPr>
        <p:txBody>
          <a:bodyPr wrap="none" lIns="0" tIns="0" rIns="0" bIns="0" rtlCol="0" anchor="ctr"/>
          <a:lstStyle/>
          <a:p>
            <a:pPr algn="ctr" indent="0" marL="0">
              <a:lnSpc>
                <a:spcPct val="100000"/>
              </a:lnSpc>
              <a:buNone/>
            </a:pPr>
            <a:r>
              <a:rPr lang="en-US" sz="1950" dirty="0">
                <a:solidFill>
                  <a:srgbClr val="504C49"/>
                </a:solidFill>
                <a:latin typeface="Alice" pitchFamily="34" charset="0"/>
                <a:ea typeface="Alice" pitchFamily="34" charset="-122"/>
                <a:cs typeface="Alice" pitchFamily="34" charset="-120"/>
              </a:rPr>
              <a:t>2</a:t>
            </a:r>
            <a:endParaRPr lang="en-US" sz="1950" dirty="0"/>
          </a:p>
        </p:txBody>
      </p:sp>
      <p:sp>
        <p:nvSpPr>
          <p:cNvPr id="10" name="Text 8"/>
          <p:cNvSpPr/>
          <p:nvPr/>
        </p:nvSpPr>
        <p:spPr>
          <a:xfrm>
            <a:off x="1190099" y="2813546"/>
            <a:ext cx="10340121" cy="263029"/>
          </a:xfrm>
          <a:prstGeom prst="rect">
            <a:avLst/>
          </a:prstGeom>
          <a:noFill/>
          <a:ln/>
        </p:spPr>
        <p:txBody>
          <a:bodyPr wrap="none" lIns="0" tIns="0" rIns="0" bIns="0" rtlCol="0" anchor="t"/>
          <a:lstStyle/>
          <a:p>
            <a:pPr algn="l" indent="0" marL="0">
              <a:lnSpc>
                <a:spcPct val="104000"/>
              </a:lnSpc>
              <a:buNone/>
            </a:pPr>
            <a:r>
              <a:rPr lang="en-US" sz="1650" dirty="0">
                <a:solidFill>
                  <a:srgbClr val="504C49"/>
                </a:solidFill>
                <a:latin typeface="Alice" pitchFamily="34" charset="0"/>
                <a:ea typeface="Alice" pitchFamily="34" charset="-122"/>
                <a:cs typeface="Alice" pitchFamily="34" charset="-120"/>
              </a:rPr>
              <a:t>Log in the TOC Immediately</a:t>
            </a:r>
            <a:endParaRPr lang="en-US" sz="1650" dirty="0"/>
          </a:p>
        </p:txBody>
      </p:sp>
      <p:sp>
        <p:nvSpPr>
          <p:cNvPr id="11" name="Text 9"/>
          <p:cNvSpPr/>
          <p:nvPr/>
        </p:nvSpPr>
        <p:spPr>
          <a:xfrm>
            <a:off x="1190099" y="3166467"/>
            <a:ext cx="10340121" cy="254595"/>
          </a:xfrm>
          <a:prstGeom prst="rect">
            <a:avLst/>
          </a:prstGeom>
          <a:noFill/>
          <a:ln/>
        </p:spPr>
        <p:txBody>
          <a:bodyPr wrap="none" lIns="0" tIns="0" rIns="0" bIns="0" rtlCol="0" anchor="t"/>
          <a:lstStyle/>
          <a:p>
            <a:pPr algn="l" indent="0" marL="0">
              <a:lnSpc>
                <a:spcPct val="126000"/>
              </a:lnSpc>
              <a:buNone/>
            </a:pPr>
            <a:r>
              <a:rPr lang="en-US" sz="1300" dirty="0">
                <a:solidFill>
                  <a:srgbClr val="504C49"/>
                </a:solidFill>
                <a:latin typeface="Source Sans 3" pitchFamily="34" charset="0"/>
                <a:ea typeface="Source Sans 3" pitchFamily="34" charset="-122"/>
                <a:cs typeface="Source Sans 3" pitchFamily="34" charset="-120"/>
              </a:rPr>
              <a:t>The moment you begin writing on a new page, open to pages 1–4 and log it. Not at the end of class. Now.</a:t>
            </a:r>
            <a:endParaRPr lang="en-US" sz="1300" dirty="0"/>
          </a:p>
        </p:txBody>
      </p:sp>
      <p:sp>
        <p:nvSpPr>
          <p:cNvPr id="12" name="Shape 10"/>
          <p:cNvSpPr/>
          <p:nvPr/>
        </p:nvSpPr>
        <p:spPr>
          <a:xfrm>
            <a:off x="661475" y="3720902"/>
            <a:ext cx="378708" cy="378718"/>
          </a:xfrm>
          <a:prstGeom prst="roundRect">
            <a:avLst>
              <a:gd name="adj" fmla="val 40007"/>
            </a:avLst>
          </a:prstGeom>
          <a:solidFill>
            <a:srgbClr val="FFFFFF"/>
          </a:solidFill>
          <a:ln/>
          <a:effectLst>
            <a:outerShdw sx="100000" sy="100000" kx="0" ky="0" algn="bl" rotWithShape="0" blurRad="251460" dist="127" dir="16200000">
              <a:srgbClr val="333333">
                <a:alpha val="10000"/>
              </a:srgbClr>
            </a:outerShdw>
          </a:effectLst>
        </p:spPr>
      </p:sp>
      <p:sp>
        <p:nvSpPr>
          <p:cNvPr id="13" name="Text 11"/>
          <p:cNvSpPr/>
          <p:nvPr/>
        </p:nvSpPr>
        <p:spPr>
          <a:xfrm>
            <a:off x="724527" y="3752404"/>
            <a:ext cx="252505" cy="315615"/>
          </a:xfrm>
          <a:prstGeom prst="rect">
            <a:avLst/>
          </a:prstGeom>
          <a:noFill/>
          <a:ln/>
        </p:spPr>
        <p:txBody>
          <a:bodyPr wrap="none" lIns="0" tIns="0" rIns="0" bIns="0" rtlCol="0" anchor="ctr"/>
          <a:lstStyle/>
          <a:p>
            <a:pPr algn="ctr" indent="0" marL="0">
              <a:lnSpc>
                <a:spcPct val="100000"/>
              </a:lnSpc>
              <a:buNone/>
            </a:pPr>
            <a:r>
              <a:rPr lang="en-US" sz="1950" dirty="0">
                <a:solidFill>
                  <a:srgbClr val="504C49"/>
                </a:solidFill>
                <a:latin typeface="Alice" pitchFamily="34" charset="0"/>
                <a:ea typeface="Alice" pitchFamily="34" charset="-122"/>
                <a:cs typeface="Alice" pitchFamily="34" charset="-120"/>
              </a:rPr>
              <a:t>3</a:t>
            </a:r>
            <a:endParaRPr lang="en-US" sz="1950" dirty="0"/>
          </a:p>
        </p:txBody>
      </p:sp>
      <p:sp>
        <p:nvSpPr>
          <p:cNvPr id="14" name="Text 12"/>
          <p:cNvSpPr/>
          <p:nvPr/>
        </p:nvSpPr>
        <p:spPr>
          <a:xfrm>
            <a:off x="1190099" y="3778746"/>
            <a:ext cx="10340121" cy="263029"/>
          </a:xfrm>
          <a:prstGeom prst="rect">
            <a:avLst/>
          </a:prstGeom>
          <a:noFill/>
          <a:ln/>
        </p:spPr>
        <p:txBody>
          <a:bodyPr wrap="none" lIns="0" tIns="0" rIns="0" bIns="0" rtlCol="0" anchor="t"/>
          <a:lstStyle/>
          <a:p>
            <a:pPr algn="l" indent="0" marL="0">
              <a:lnSpc>
                <a:spcPct val="104000"/>
              </a:lnSpc>
              <a:buNone/>
            </a:pPr>
            <a:r>
              <a:rPr lang="en-US" sz="1650" dirty="0">
                <a:solidFill>
                  <a:srgbClr val="504C49"/>
                </a:solidFill>
                <a:latin typeface="Alice" pitchFamily="34" charset="0"/>
                <a:ea typeface="Alice" pitchFamily="34" charset="-122"/>
                <a:cs typeface="Alice" pitchFamily="34" charset="-120"/>
              </a:rPr>
              <a:t>Glue Handouts In — No Exceptions</a:t>
            </a:r>
            <a:endParaRPr lang="en-US" sz="1650" dirty="0"/>
          </a:p>
        </p:txBody>
      </p:sp>
      <p:sp>
        <p:nvSpPr>
          <p:cNvPr id="15" name="Text 13"/>
          <p:cNvSpPr/>
          <p:nvPr/>
        </p:nvSpPr>
        <p:spPr>
          <a:xfrm>
            <a:off x="1190099" y="4131667"/>
            <a:ext cx="10340121" cy="254595"/>
          </a:xfrm>
          <a:prstGeom prst="rect">
            <a:avLst/>
          </a:prstGeom>
          <a:noFill/>
          <a:ln/>
        </p:spPr>
        <p:txBody>
          <a:bodyPr wrap="none" lIns="0" tIns="0" rIns="0" bIns="0" rtlCol="0" anchor="t"/>
          <a:lstStyle/>
          <a:p>
            <a:pPr algn="l" indent="0" marL="0">
              <a:lnSpc>
                <a:spcPct val="126000"/>
              </a:lnSpc>
              <a:buNone/>
            </a:pPr>
            <a:r>
              <a:rPr lang="en-US" sz="1300" dirty="0">
                <a:solidFill>
                  <a:srgbClr val="504C49"/>
                </a:solidFill>
                <a:latin typeface="Source Sans 3" pitchFamily="34" charset="0"/>
                <a:ea typeface="Source Sans 3" pitchFamily="34" charset="-122"/>
                <a:cs typeface="Source Sans 3" pitchFamily="34" charset="-120"/>
              </a:rPr>
              <a:t>Staples tear pages. Loose papers fall out and disappear. Every handout gets trimmed and glued flat onto the page it belongs on.</a:t>
            </a:r>
            <a:endParaRPr lang="en-US" sz="1300" dirty="0"/>
          </a:p>
        </p:txBody>
      </p:sp>
      <p:sp>
        <p:nvSpPr>
          <p:cNvPr id="16" name="Shape 14"/>
          <p:cNvSpPr/>
          <p:nvPr/>
        </p:nvSpPr>
        <p:spPr>
          <a:xfrm>
            <a:off x="661475" y="4686102"/>
            <a:ext cx="378708" cy="378718"/>
          </a:xfrm>
          <a:prstGeom prst="roundRect">
            <a:avLst>
              <a:gd name="adj" fmla="val 40007"/>
            </a:avLst>
          </a:prstGeom>
          <a:solidFill>
            <a:srgbClr val="FFFFFF"/>
          </a:solidFill>
          <a:ln/>
          <a:effectLst>
            <a:outerShdw sx="100000" sy="100000" kx="0" ky="0" algn="bl" rotWithShape="0" blurRad="251460" dist="127" dir="16200000">
              <a:srgbClr val="333333">
                <a:alpha val="10000"/>
              </a:srgbClr>
            </a:outerShdw>
          </a:effectLst>
        </p:spPr>
      </p:sp>
      <p:sp>
        <p:nvSpPr>
          <p:cNvPr id="17" name="Text 15"/>
          <p:cNvSpPr/>
          <p:nvPr/>
        </p:nvSpPr>
        <p:spPr>
          <a:xfrm>
            <a:off x="724527" y="4717604"/>
            <a:ext cx="252505" cy="315615"/>
          </a:xfrm>
          <a:prstGeom prst="rect">
            <a:avLst/>
          </a:prstGeom>
          <a:noFill/>
          <a:ln/>
        </p:spPr>
        <p:txBody>
          <a:bodyPr wrap="none" lIns="0" tIns="0" rIns="0" bIns="0" rtlCol="0" anchor="ctr"/>
          <a:lstStyle/>
          <a:p>
            <a:pPr algn="ctr" indent="0" marL="0">
              <a:lnSpc>
                <a:spcPct val="100000"/>
              </a:lnSpc>
              <a:buNone/>
            </a:pPr>
            <a:r>
              <a:rPr lang="en-US" sz="1950" dirty="0">
                <a:solidFill>
                  <a:srgbClr val="504C49"/>
                </a:solidFill>
                <a:latin typeface="Alice" pitchFamily="34" charset="0"/>
                <a:ea typeface="Alice" pitchFamily="34" charset="-122"/>
                <a:cs typeface="Alice" pitchFamily="34" charset="-120"/>
              </a:rPr>
              <a:t>4</a:t>
            </a:r>
            <a:endParaRPr lang="en-US" sz="1950" dirty="0"/>
          </a:p>
        </p:txBody>
      </p:sp>
      <p:sp>
        <p:nvSpPr>
          <p:cNvPr id="18" name="Text 16"/>
          <p:cNvSpPr/>
          <p:nvPr/>
        </p:nvSpPr>
        <p:spPr>
          <a:xfrm>
            <a:off x="1190099" y="4743946"/>
            <a:ext cx="10340121" cy="263029"/>
          </a:xfrm>
          <a:prstGeom prst="rect">
            <a:avLst/>
          </a:prstGeom>
          <a:noFill/>
          <a:ln/>
        </p:spPr>
        <p:txBody>
          <a:bodyPr wrap="none" lIns="0" tIns="0" rIns="0" bIns="0" rtlCol="0" anchor="t"/>
          <a:lstStyle/>
          <a:p>
            <a:pPr algn="l" indent="0" marL="0">
              <a:lnSpc>
                <a:spcPct val="104000"/>
              </a:lnSpc>
              <a:buNone/>
            </a:pPr>
            <a:r>
              <a:rPr lang="en-US" sz="1650" dirty="0">
                <a:solidFill>
                  <a:srgbClr val="504C49"/>
                </a:solidFill>
                <a:latin typeface="Alice" pitchFamily="34" charset="0"/>
                <a:ea typeface="Alice" pitchFamily="34" charset="-122"/>
                <a:cs typeface="Alice" pitchFamily="34" charset="-120"/>
              </a:rPr>
              <a:t>The Notebook Stays in the Classroom</a:t>
            </a:r>
            <a:endParaRPr lang="en-US" sz="1650" dirty="0"/>
          </a:p>
        </p:txBody>
      </p:sp>
      <p:sp>
        <p:nvSpPr>
          <p:cNvPr id="19" name="Text 17"/>
          <p:cNvSpPr/>
          <p:nvPr/>
        </p:nvSpPr>
        <p:spPr>
          <a:xfrm>
            <a:off x="1190099" y="5096867"/>
            <a:ext cx="10340121" cy="254595"/>
          </a:xfrm>
          <a:prstGeom prst="rect">
            <a:avLst/>
          </a:prstGeom>
          <a:noFill/>
          <a:ln/>
        </p:spPr>
        <p:txBody>
          <a:bodyPr wrap="none" lIns="0" tIns="0" rIns="0" bIns="0" rtlCol="0" anchor="t"/>
          <a:lstStyle/>
          <a:p>
            <a:pPr algn="l" indent="0" marL="0">
              <a:lnSpc>
                <a:spcPct val="126000"/>
              </a:lnSpc>
              <a:buNone/>
            </a:pPr>
            <a:r>
              <a:rPr lang="en-US" sz="1300" dirty="0">
                <a:solidFill>
                  <a:srgbClr val="504C49"/>
                </a:solidFill>
                <a:latin typeface="Source Sans 3" pitchFamily="34" charset="0"/>
                <a:ea typeface="Source Sans 3" pitchFamily="34" charset="-122"/>
                <a:cs typeface="Source Sans 3" pitchFamily="34" charset="-120"/>
              </a:rPr>
              <a:t>Unless Dr. Ijezie explicitly tells you to take it home, your notebook lives in this room. It is a classroom tool, not a travel item.</a:t>
            </a:r>
            <a:endParaRPr lang="en-US" sz="1300" dirty="0"/>
          </a:p>
        </p:txBody>
      </p:sp>
      <p:sp>
        <p:nvSpPr>
          <p:cNvPr id="20" name="Shape 18"/>
          <p:cNvSpPr/>
          <p:nvPr/>
        </p:nvSpPr>
        <p:spPr>
          <a:xfrm>
            <a:off x="661475" y="5651302"/>
            <a:ext cx="378708" cy="378718"/>
          </a:xfrm>
          <a:prstGeom prst="roundRect">
            <a:avLst>
              <a:gd name="adj" fmla="val 40007"/>
            </a:avLst>
          </a:prstGeom>
          <a:solidFill>
            <a:srgbClr val="FFFFFF"/>
          </a:solidFill>
          <a:ln/>
          <a:effectLst>
            <a:outerShdw sx="100000" sy="100000" kx="0" ky="0" algn="bl" rotWithShape="0" blurRad="251460" dist="127" dir="16200000">
              <a:srgbClr val="333333">
                <a:alpha val="10000"/>
              </a:srgbClr>
            </a:outerShdw>
          </a:effectLst>
        </p:spPr>
      </p:sp>
      <p:sp>
        <p:nvSpPr>
          <p:cNvPr id="21" name="Text 19"/>
          <p:cNvSpPr/>
          <p:nvPr/>
        </p:nvSpPr>
        <p:spPr>
          <a:xfrm>
            <a:off x="724527" y="5682804"/>
            <a:ext cx="252505" cy="315615"/>
          </a:xfrm>
          <a:prstGeom prst="rect">
            <a:avLst/>
          </a:prstGeom>
          <a:noFill/>
          <a:ln/>
        </p:spPr>
        <p:txBody>
          <a:bodyPr wrap="none" lIns="0" tIns="0" rIns="0" bIns="0" rtlCol="0" anchor="ctr"/>
          <a:lstStyle/>
          <a:p>
            <a:pPr algn="ctr" indent="0" marL="0">
              <a:lnSpc>
                <a:spcPct val="100000"/>
              </a:lnSpc>
              <a:buNone/>
            </a:pPr>
            <a:r>
              <a:rPr lang="en-US" sz="1950" dirty="0">
                <a:solidFill>
                  <a:srgbClr val="504C49"/>
                </a:solidFill>
                <a:latin typeface="Alice" pitchFamily="34" charset="0"/>
                <a:ea typeface="Alice" pitchFamily="34" charset="-122"/>
                <a:cs typeface="Alice" pitchFamily="34" charset="-120"/>
              </a:rPr>
              <a:t>5</a:t>
            </a:r>
            <a:endParaRPr lang="en-US" sz="1950" dirty="0"/>
          </a:p>
        </p:txBody>
      </p:sp>
      <p:sp>
        <p:nvSpPr>
          <p:cNvPr id="22" name="Text 20"/>
          <p:cNvSpPr/>
          <p:nvPr/>
        </p:nvSpPr>
        <p:spPr>
          <a:xfrm>
            <a:off x="1190099" y="5709146"/>
            <a:ext cx="10340121" cy="263029"/>
          </a:xfrm>
          <a:prstGeom prst="rect">
            <a:avLst/>
          </a:prstGeom>
          <a:noFill/>
          <a:ln/>
        </p:spPr>
        <p:txBody>
          <a:bodyPr wrap="none" lIns="0" tIns="0" rIns="0" bIns="0" rtlCol="0" anchor="t"/>
          <a:lstStyle/>
          <a:p>
            <a:pPr algn="l" indent="0" marL="0">
              <a:lnSpc>
                <a:spcPct val="104000"/>
              </a:lnSpc>
              <a:buNone/>
            </a:pPr>
            <a:r>
              <a:rPr lang="en-US" sz="1650" dirty="0">
                <a:solidFill>
                  <a:srgbClr val="504C49"/>
                </a:solidFill>
                <a:latin typeface="Alice" pitchFamily="34" charset="0"/>
                <a:ea typeface="Alice" pitchFamily="34" charset="-122"/>
                <a:cs typeface="Alice" pitchFamily="34" charset="-120"/>
              </a:rPr>
              <a:t>If You Are Absent — Catch Up Yourself</a:t>
            </a:r>
            <a:endParaRPr lang="en-US" sz="1650" dirty="0"/>
          </a:p>
        </p:txBody>
      </p:sp>
      <p:sp>
        <p:nvSpPr>
          <p:cNvPr id="23" name="Text 21"/>
          <p:cNvSpPr/>
          <p:nvPr/>
        </p:nvSpPr>
        <p:spPr>
          <a:xfrm>
            <a:off x="1190099" y="6062067"/>
            <a:ext cx="10340121" cy="254595"/>
          </a:xfrm>
          <a:prstGeom prst="rect">
            <a:avLst/>
          </a:prstGeom>
          <a:noFill/>
          <a:ln/>
        </p:spPr>
        <p:txBody>
          <a:bodyPr wrap="none" lIns="0" tIns="0" rIns="0" bIns="0" rtlCol="0" anchor="t"/>
          <a:lstStyle/>
          <a:p>
            <a:pPr algn="l" indent="0" marL="0">
              <a:lnSpc>
                <a:spcPct val="126000"/>
              </a:lnSpc>
              <a:buNone/>
            </a:pPr>
            <a:r>
              <a:rPr lang="en-US" sz="1300" dirty="0">
                <a:solidFill>
                  <a:srgbClr val="504C49"/>
                </a:solidFill>
                <a:latin typeface="Source Sans 3" pitchFamily="34" charset="0"/>
                <a:ea typeface="Source Sans 3" pitchFamily="34" charset="-122"/>
                <a:cs typeface="Source Sans 3" pitchFamily="34" charset="-120"/>
              </a:rPr>
              <a:t>Get the right-side notes and page numbers from a classmate. Complete the left side on your own. Absences do not excuse blank pages.</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475" y="526256"/>
            <a:ext cx="10868745" cy="526058"/>
          </a:xfrm>
          <a:prstGeom prst="rect">
            <a:avLst/>
          </a:prstGeom>
          <a:noFill/>
          <a:ln/>
        </p:spPr>
        <p:txBody>
          <a:bodyPr wrap="none" lIns="0" tIns="0" rIns="0" bIns="0" rtlCol="0" anchor="t"/>
          <a:lstStyle/>
          <a:p>
            <a:pPr algn="l" indent="0" marL="0">
              <a:lnSpc>
                <a:spcPct val="104000"/>
              </a:lnSpc>
              <a:buNone/>
            </a:pPr>
            <a:r>
              <a:rPr lang="en-US" sz="3300" dirty="0">
                <a:solidFill>
                  <a:srgbClr val="201B18"/>
                </a:solidFill>
                <a:latin typeface="Alice" pitchFamily="34" charset="0"/>
                <a:ea typeface="Alice" pitchFamily="34" charset="-122"/>
                <a:cs typeface="Alice" pitchFamily="34" charset="-120"/>
              </a:rPr>
              <a:t>How Your Notebook Is Checked</a:t>
            </a:r>
            <a:endParaRPr lang="en-US" sz="3300" dirty="0"/>
          </a:p>
        </p:txBody>
      </p:sp>
      <p:sp>
        <p:nvSpPr>
          <p:cNvPr id="3" name="Text 1"/>
          <p:cNvSpPr/>
          <p:nvPr/>
        </p:nvSpPr>
        <p:spPr>
          <a:xfrm>
            <a:off x="661475" y="1352153"/>
            <a:ext cx="11478330" cy="254595"/>
          </a:xfrm>
          <a:prstGeom prst="rect">
            <a:avLst/>
          </a:prstGeom>
          <a:noFill/>
          <a:ln/>
        </p:spPr>
        <p:txBody>
          <a:bodyPr wrap="none" lIns="0" tIns="0" rIns="0" bIns="0" rtlCol="0" anchor="t"/>
          <a:lstStyle/>
          <a:p>
            <a:pPr algn="l" indent="0" marL="0">
              <a:lnSpc>
                <a:spcPct val="126000"/>
              </a:lnSpc>
              <a:buNone/>
            </a:pPr>
            <a:r>
              <a:rPr lang="en-US" sz="1300" dirty="0">
                <a:solidFill>
                  <a:srgbClr val="504C49"/>
                </a:solidFill>
                <a:latin typeface="Source Sans 3" pitchFamily="34" charset="0"/>
                <a:ea typeface="Source Sans 3" pitchFamily="34" charset="-122"/>
                <a:cs typeface="Source Sans 3" pitchFamily="34" charset="-120"/>
              </a:rPr>
              <a:t>Notebook reviews happen regularly. Here is exactly what Dr. Ijezie looks for — and what does not factor into your grade.</a:t>
            </a:r>
            <a:endParaRPr lang="en-US" sz="1300" dirty="0"/>
          </a:p>
        </p:txBody>
      </p:sp>
      <p:sp>
        <p:nvSpPr>
          <p:cNvPr id="4" name="Shape 2"/>
          <p:cNvSpPr/>
          <p:nvPr/>
        </p:nvSpPr>
        <p:spPr>
          <a:xfrm>
            <a:off x="540233" y="1775420"/>
            <a:ext cx="5471480" cy="4556224"/>
          </a:xfrm>
          <a:prstGeom prst="roundRect">
            <a:avLst>
              <a:gd name="adj" fmla="val 5321"/>
            </a:avLst>
          </a:prstGeom>
          <a:solidFill>
            <a:srgbClr val="2563EB">
              <a:alpha val="95000"/>
            </a:srgbClr>
          </a:solidFill>
          <a:ln/>
        </p:spPr>
      </p:sp>
      <p:sp>
        <p:nvSpPr>
          <p:cNvPr id="5" name="Text 3"/>
          <p:cNvSpPr/>
          <p:nvPr/>
        </p:nvSpPr>
        <p:spPr>
          <a:xfrm>
            <a:off x="708503" y="1925340"/>
            <a:ext cx="5134938" cy="263029"/>
          </a:xfrm>
          <a:prstGeom prst="rect">
            <a:avLst/>
          </a:prstGeom>
          <a:noFill/>
          <a:ln/>
        </p:spPr>
        <p:txBody>
          <a:bodyPr wrap="none" lIns="0" tIns="0" rIns="0" bIns="0" rtlCol="0" anchor="t"/>
          <a:lstStyle/>
          <a:p>
            <a:pPr algn="l" indent="0" marL="0">
              <a:lnSpc>
                <a:spcPct val="104000"/>
              </a:lnSpc>
              <a:buNone/>
            </a:pPr>
            <a:r>
              <a:rPr lang="en-US" sz="1650" dirty="0">
                <a:solidFill>
                  <a:srgbClr val="FFFFFF"/>
                </a:solidFill>
                <a:latin typeface="Alice" pitchFamily="34" charset="0"/>
                <a:ea typeface="Alice" pitchFamily="34" charset="-122"/>
                <a:cs typeface="Alice" pitchFamily="34" charset="-120"/>
              </a:rPr>
              <a:t>What Is Checked ✓</a:t>
            </a:r>
            <a:endParaRPr lang="en-US" sz="1650" dirty="0"/>
          </a:p>
        </p:txBody>
      </p:sp>
      <p:sp>
        <p:nvSpPr>
          <p:cNvPr id="6" name="Text 4"/>
          <p:cNvSpPr/>
          <p:nvPr/>
        </p:nvSpPr>
        <p:spPr>
          <a:xfrm>
            <a:off x="708503" y="2338288"/>
            <a:ext cx="5134938" cy="1684734"/>
          </a:xfrm>
          <a:prstGeom prst="rect">
            <a:avLst/>
          </a:prstGeom>
          <a:noFill/>
          <a:ln/>
        </p:spPr>
        <p:txBody>
          <a:bodyPr wrap="square" lIns="0" tIns="67338" rIns="0" bIns="0" rtlCol="0" anchor="t">
            <a:normAutofit/>
          </a:bodyPr>
          <a:lstStyle/>
          <a:p>
            <a:pPr algn="l" marL="264160" indent="-264160">
              <a:lnSpc>
                <a:spcPct val="126000"/>
              </a:lnSpc>
              <a:buSzPct val="100000"/>
              <a:buChar char="•"/>
            </a:pPr>
            <a:r>
              <a:rPr lang="en-US" sz="1300" b="1" dirty="0">
                <a:solidFill>
                  <a:srgbClr val="FFFFFF"/>
                </a:solidFill>
                <a:latin typeface="Source Sans 3 Bold" pitchFamily="34" charset="0"/>
                <a:ea typeface="Source Sans 3 Bold" pitchFamily="34" charset="-122"/>
                <a:cs typeface="Source Sans 3 Bold" pitchFamily="34" charset="-120"/>
              </a:rPr>
              <a:t>Left side completeness</a:t>
            </a:r>
            <a:pPr algn="l" marL="264160" indent="-264160">
              <a:lnSpc>
                <a:spcPct val="126000"/>
              </a:lnSpc>
              <a:buSzPct val="100000"/>
              <a:buChar char="•"/>
            </a:pPr>
            <a:r>
              <a:rPr lang="en-US" sz="1300" dirty="0">
                <a:solidFill>
                  <a:srgbClr val="FFFFFF"/>
                </a:solidFill>
                <a:latin typeface="Source Sans 3" pitchFamily="34" charset="0"/>
                <a:ea typeface="Source Sans 3" pitchFamily="34" charset="-122"/>
                <a:cs typeface="Source Sans 3" pitchFamily="34" charset="-120"/>
              </a:rPr>
              <a:t> — Is the scholar processing page substantive and present for every entry?</a:t>
            </a:r>
            <a:endParaRPr lang="en-US" sz="1300" dirty="0"/>
          </a:p>
          <a:p>
            <a:pPr algn="l" marL="264160" indent="-264160">
              <a:lnSpc>
                <a:spcPct val="126000"/>
              </a:lnSpc>
              <a:buSzPct val="100000"/>
              <a:buChar char="•"/>
            </a:pPr>
            <a:r>
              <a:rPr lang="en-US" sz="1300" b="1" dirty="0">
                <a:solidFill>
                  <a:srgbClr val="FFFFFF"/>
                </a:solidFill>
                <a:latin typeface="Source Sans 3 Bold" pitchFamily="34" charset="0"/>
                <a:ea typeface="Source Sans 3 Bold" pitchFamily="34" charset="-122"/>
                <a:cs typeface="Source Sans 3 Bold" pitchFamily="34" charset="-120"/>
              </a:rPr>
              <a:t>Table of Contents accuracy</a:t>
            </a:r>
            <a:pPr algn="l" marL="264160" indent="-264160">
              <a:lnSpc>
                <a:spcPct val="126000"/>
              </a:lnSpc>
              <a:buSzPct val="100000"/>
              <a:buChar char="•"/>
            </a:pPr>
            <a:r>
              <a:rPr lang="en-US" sz="1300" dirty="0">
                <a:solidFill>
                  <a:srgbClr val="FFFFFF"/>
                </a:solidFill>
                <a:latin typeface="Source Sans 3" pitchFamily="34" charset="0"/>
                <a:ea typeface="Source Sans 3" pitchFamily="34" charset="-122"/>
                <a:cs typeface="Source Sans 3" pitchFamily="34" charset="-120"/>
              </a:rPr>
              <a:t> — Is every entry logged with the correct date and page number?</a:t>
            </a:r>
            <a:endParaRPr lang="en-US" sz="1300" dirty="0"/>
          </a:p>
          <a:p>
            <a:pPr algn="l" marL="264160" indent="-264160">
              <a:lnSpc>
                <a:spcPct val="126000"/>
              </a:lnSpc>
              <a:buSzPct val="100000"/>
              <a:buChar char="•"/>
            </a:pPr>
            <a:r>
              <a:rPr lang="en-US" sz="1300" b="1" dirty="0">
                <a:solidFill>
                  <a:srgbClr val="FFFFFF"/>
                </a:solidFill>
                <a:latin typeface="Source Sans 3 Bold" pitchFamily="34" charset="0"/>
                <a:ea typeface="Source Sans 3 Bold" pitchFamily="34" charset="-122"/>
                <a:cs typeface="Source Sans 3 Bold" pitchFamily="34" charset="-120"/>
              </a:rPr>
              <a:t>Dated entries</a:t>
            </a:r>
            <a:pPr algn="l" marL="264160" indent="-264160">
              <a:lnSpc>
                <a:spcPct val="126000"/>
              </a:lnSpc>
              <a:buSzPct val="100000"/>
              <a:buChar char="•"/>
            </a:pPr>
            <a:r>
              <a:rPr lang="en-US" sz="1300" dirty="0">
                <a:solidFill>
                  <a:srgbClr val="FFFFFF"/>
                </a:solidFill>
                <a:latin typeface="Source Sans 3" pitchFamily="34" charset="0"/>
                <a:ea typeface="Source Sans 3" pitchFamily="34" charset="-122"/>
                <a:cs typeface="Source Sans 3" pitchFamily="34" charset="-120"/>
              </a:rPr>
              <a:t> — Does every page carry the date it was worked on?</a:t>
            </a:r>
            <a:endParaRPr lang="en-US" sz="1300" dirty="0"/>
          </a:p>
          <a:p>
            <a:pPr algn="l" marL="264160" indent="-264160">
              <a:lnSpc>
                <a:spcPct val="126000"/>
              </a:lnSpc>
              <a:buSzPct val="100000"/>
              <a:buChar char="•"/>
            </a:pPr>
            <a:r>
              <a:rPr lang="en-US" sz="1300" b="1" dirty="0">
                <a:solidFill>
                  <a:srgbClr val="FFFFFF"/>
                </a:solidFill>
                <a:latin typeface="Source Sans 3 Bold" pitchFamily="34" charset="0"/>
                <a:ea typeface="Source Sans 3 Bold" pitchFamily="34" charset="-122"/>
                <a:cs typeface="Source Sans 3 Bold" pitchFamily="34" charset="-120"/>
              </a:rPr>
              <a:t>Handouts glued in</a:t>
            </a:r>
            <a:pPr algn="l" marL="264160" indent="-264160">
              <a:lnSpc>
                <a:spcPct val="126000"/>
              </a:lnSpc>
              <a:buSzPct val="100000"/>
              <a:buChar char="•"/>
            </a:pPr>
            <a:r>
              <a:rPr lang="en-US" sz="1300" dirty="0">
                <a:solidFill>
                  <a:srgbClr val="FFFFFF"/>
                </a:solidFill>
                <a:latin typeface="Source Sans 3" pitchFamily="34" charset="0"/>
                <a:ea typeface="Source Sans 3" pitchFamily="34" charset="-122"/>
                <a:cs typeface="Source Sans 3" pitchFamily="34" charset="-120"/>
              </a:rPr>
              <a:t> — Are all provided materials secured to the page?</a:t>
            </a:r>
            <a:endParaRPr lang="en-US" sz="1300" dirty="0"/>
          </a:p>
        </p:txBody>
      </p:sp>
      <p:sp>
        <p:nvSpPr>
          <p:cNvPr id="7" name="Text 5"/>
          <p:cNvSpPr/>
          <p:nvPr/>
        </p:nvSpPr>
        <p:spPr>
          <a:xfrm>
            <a:off x="6307575" y="1925340"/>
            <a:ext cx="5228995" cy="263029"/>
          </a:xfrm>
          <a:prstGeom prst="rect">
            <a:avLst/>
          </a:prstGeom>
          <a:noFill/>
          <a:ln/>
        </p:spPr>
        <p:txBody>
          <a:bodyPr wrap="none" lIns="0" tIns="0" rIns="0" bIns="0" rtlCol="0" anchor="t"/>
          <a:lstStyle/>
          <a:p>
            <a:pPr algn="l" indent="0" marL="0">
              <a:lnSpc>
                <a:spcPct val="104000"/>
              </a:lnSpc>
              <a:buNone/>
            </a:pPr>
            <a:r>
              <a:rPr lang="en-US" sz="1650" dirty="0">
                <a:solidFill>
                  <a:srgbClr val="201B18"/>
                </a:solidFill>
                <a:latin typeface="Alice" pitchFamily="34" charset="0"/>
                <a:ea typeface="Alice" pitchFamily="34" charset="-122"/>
                <a:cs typeface="Alice" pitchFamily="34" charset="-120"/>
              </a:rPr>
              <a:t>What Is Not Checked ✗</a:t>
            </a:r>
            <a:endParaRPr lang="en-US" sz="1650" dirty="0"/>
          </a:p>
        </p:txBody>
      </p:sp>
      <p:sp>
        <p:nvSpPr>
          <p:cNvPr id="8" name="Text 6"/>
          <p:cNvSpPr/>
          <p:nvPr/>
        </p:nvSpPr>
        <p:spPr>
          <a:xfrm>
            <a:off x="6307575" y="2338288"/>
            <a:ext cx="5228995" cy="1175544"/>
          </a:xfrm>
          <a:prstGeom prst="rect">
            <a:avLst/>
          </a:prstGeom>
          <a:noFill/>
          <a:ln/>
        </p:spPr>
        <p:txBody>
          <a:bodyPr wrap="square" lIns="0" tIns="67338" rIns="0" bIns="0" rtlCol="0" anchor="t">
            <a:normAutofit/>
          </a:bodyPr>
          <a:lstStyle/>
          <a:p>
            <a:pPr algn="l" marL="264160" indent="-264160">
              <a:lnSpc>
                <a:spcPct val="126000"/>
              </a:lnSpc>
              <a:buSzPct val="100000"/>
              <a:buChar char="•"/>
            </a:pPr>
            <a:r>
              <a:rPr lang="en-US" sz="1300" dirty="0">
                <a:solidFill>
                  <a:srgbClr val="504C49"/>
                </a:solidFill>
                <a:latin typeface="Source Sans 3" pitchFamily="34" charset="0"/>
                <a:ea typeface="Source Sans 3" pitchFamily="34" charset="-122"/>
                <a:cs typeface="Source Sans 3" pitchFamily="34" charset="-120"/>
              </a:rPr>
              <a:t>Neatness of your handwriting</a:t>
            </a:r>
            <a:endParaRPr lang="en-US" sz="1300" dirty="0"/>
          </a:p>
          <a:p>
            <a:pPr algn="l" marL="264160" indent="-264160">
              <a:lnSpc>
                <a:spcPct val="126000"/>
              </a:lnSpc>
              <a:buSzPct val="100000"/>
              <a:buChar char="•"/>
            </a:pPr>
            <a:r>
              <a:rPr lang="en-US" sz="1300" dirty="0">
                <a:solidFill>
                  <a:srgbClr val="504C49"/>
                </a:solidFill>
                <a:latin typeface="Source Sans 3" pitchFamily="34" charset="0"/>
                <a:ea typeface="Source Sans 3" pitchFamily="34" charset="-122"/>
                <a:cs typeface="Source Sans 3" pitchFamily="34" charset="-120"/>
              </a:rPr>
              <a:t>How artistic your diagrams are</a:t>
            </a:r>
            <a:endParaRPr lang="en-US" sz="1300" dirty="0"/>
          </a:p>
          <a:p>
            <a:pPr algn="l" marL="264160" indent="-264160">
              <a:lnSpc>
                <a:spcPct val="126000"/>
              </a:lnSpc>
              <a:buSzPct val="100000"/>
              <a:buChar char="•"/>
            </a:pPr>
            <a:r>
              <a:rPr lang="en-US" sz="1300" dirty="0">
                <a:solidFill>
                  <a:srgbClr val="504C49"/>
                </a:solidFill>
                <a:latin typeface="Source Sans 3" pitchFamily="34" charset="0"/>
                <a:ea typeface="Source Sans 3" pitchFamily="34" charset="-122"/>
                <a:cs typeface="Source Sans 3" pitchFamily="34" charset="-120"/>
              </a:rPr>
              <a:t>Whether your summary is eloquent</a:t>
            </a:r>
            <a:endParaRPr lang="en-US" sz="1300" dirty="0"/>
          </a:p>
          <a:p>
            <a:pPr algn="l" marL="264160" indent="-264160">
              <a:lnSpc>
                <a:spcPct val="126000"/>
              </a:lnSpc>
              <a:buSzPct val="100000"/>
              <a:buChar char="•"/>
            </a:pPr>
            <a:r>
              <a:rPr lang="en-US" sz="1300" dirty="0">
                <a:solidFill>
                  <a:srgbClr val="504C49"/>
                </a:solidFill>
                <a:latin typeface="Source Sans 3" pitchFamily="34" charset="0"/>
                <a:ea typeface="Source Sans 3" pitchFamily="34" charset="-122"/>
                <a:cs typeface="Source Sans 3" pitchFamily="34" charset="-120"/>
              </a:rPr>
              <a:t>The colour of your pen</a:t>
            </a:r>
            <a:endParaRPr lang="en-US" sz="1300" dirty="0"/>
          </a:p>
        </p:txBody>
      </p:sp>
      <p:sp>
        <p:nvSpPr>
          <p:cNvPr id="9" name="Shape 7"/>
          <p:cNvSpPr/>
          <p:nvPr/>
        </p:nvSpPr>
        <p:spPr>
          <a:xfrm>
            <a:off x="6307575" y="3724573"/>
            <a:ext cx="5228995" cy="19050"/>
          </a:xfrm>
          <a:prstGeom prst="roundRect">
            <a:avLst>
              <a:gd name="adj" fmla="val 49999"/>
            </a:avLst>
          </a:prstGeom>
          <a:solidFill>
            <a:srgbClr val="504C49">
              <a:alpha val="50000"/>
            </a:srgbClr>
          </a:solidFill>
          <a:ln/>
        </p:spPr>
      </p:sp>
      <p:sp>
        <p:nvSpPr>
          <p:cNvPr id="10" name="Text 8"/>
          <p:cNvSpPr/>
          <p:nvPr/>
        </p:nvSpPr>
        <p:spPr>
          <a:xfrm>
            <a:off x="6307575" y="3954363"/>
            <a:ext cx="5228995" cy="263029"/>
          </a:xfrm>
          <a:prstGeom prst="rect">
            <a:avLst/>
          </a:prstGeom>
          <a:noFill/>
          <a:ln/>
        </p:spPr>
        <p:txBody>
          <a:bodyPr wrap="none" lIns="0" tIns="0" rIns="0" bIns="0" rtlCol="0" anchor="t"/>
          <a:lstStyle/>
          <a:p>
            <a:pPr algn="l" indent="0" marL="0">
              <a:lnSpc>
                <a:spcPct val="104000"/>
              </a:lnSpc>
              <a:buNone/>
            </a:pPr>
            <a:r>
              <a:rPr lang="en-US" sz="1650" dirty="0">
                <a:solidFill>
                  <a:srgbClr val="201B18"/>
                </a:solidFill>
                <a:latin typeface="Alice" pitchFamily="34" charset="0"/>
                <a:ea typeface="Alice" pitchFamily="34" charset="-122"/>
                <a:cs typeface="Alice" pitchFamily="34" charset="-120"/>
              </a:rPr>
              <a:t>The Standard Is Simple</a:t>
            </a:r>
            <a:endParaRPr lang="en-US" sz="1650" dirty="0"/>
          </a:p>
        </p:txBody>
      </p:sp>
      <p:sp>
        <p:nvSpPr>
          <p:cNvPr id="11" name="Text 9"/>
          <p:cNvSpPr/>
          <p:nvPr/>
        </p:nvSpPr>
        <p:spPr>
          <a:xfrm>
            <a:off x="6307575" y="4367312"/>
            <a:ext cx="5228995" cy="763786"/>
          </a:xfrm>
          <a:prstGeom prst="rect">
            <a:avLst/>
          </a:prstGeom>
          <a:noFill/>
          <a:ln/>
        </p:spPr>
        <p:txBody>
          <a:bodyPr wrap="square" lIns="0" tIns="0" rIns="0" bIns="0" rtlCol="0" anchor="t">
            <a:normAutofit/>
          </a:bodyPr>
          <a:lstStyle/>
          <a:p>
            <a:pPr algn="l" indent="0" marL="0">
              <a:lnSpc>
                <a:spcPct val="126000"/>
              </a:lnSpc>
              <a:buNone/>
            </a:pPr>
            <a:r>
              <a:rPr lang="en-US" sz="1300" dirty="0">
                <a:solidFill>
                  <a:srgbClr val="504C49"/>
                </a:solidFill>
                <a:latin typeface="Source Sans 3" pitchFamily="34" charset="0"/>
                <a:ea typeface="Source Sans 3" pitchFamily="34" charset="-122"/>
                <a:cs typeface="Source Sans 3" pitchFamily="34" charset="-120"/>
              </a:rPr>
              <a:t>Did you show up on both sides of the page? Did you track your work? Did you date it? If yes — your notebook is doing its job. Completeness and honesty of effort are the only metrics that matter here.</a:t>
            </a:r>
            <a:endParaRPr lang="en-US" sz="1300" dirty="0"/>
          </a:p>
        </p:txBody>
      </p:sp>
      <p:sp>
        <p:nvSpPr>
          <p:cNvPr id="12" name="Shape 10"/>
          <p:cNvSpPr/>
          <p:nvPr/>
        </p:nvSpPr>
        <p:spPr>
          <a:xfrm>
            <a:off x="6307575" y="5299770"/>
            <a:ext cx="5228995" cy="863203"/>
          </a:xfrm>
          <a:prstGeom prst="roundRect">
            <a:avLst>
              <a:gd name="adj" fmla="val 17552"/>
            </a:avLst>
          </a:prstGeom>
          <a:solidFill>
            <a:srgbClr val="F3E3D8"/>
          </a:solidFill>
          <a:ln/>
        </p:spPr>
      </p:sp>
      <p:pic>
        <p:nvPicPr>
          <p:cNvPr id="13" name="Image 0" descr="preencoded.png">    </p:cNvPr>
          <p:cNvPicPr>
            <a:picLocks noChangeAspect="1"/>
          </p:cNvPicPr>
          <p:nvPr/>
        </p:nvPicPr>
        <p:blipFill>
          <a:blip r:embed="rId1"/>
          <a:stretch>
            <a:fillRect/>
          </a:stretch>
        </p:blipFill>
        <p:spPr>
          <a:xfrm>
            <a:off x="6475846" y="5522317"/>
            <a:ext cx="210338" cy="168275"/>
          </a:xfrm>
          <a:prstGeom prst="rect">
            <a:avLst/>
          </a:prstGeom>
        </p:spPr>
      </p:pic>
      <p:sp>
        <p:nvSpPr>
          <p:cNvPr id="14" name="Text 11"/>
          <p:cNvSpPr/>
          <p:nvPr/>
        </p:nvSpPr>
        <p:spPr>
          <a:xfrm>
            <a:off x="6854455" y="5476776"/>
            <a:ext cx="4513844" cy="509191"/>
          </a:xfrm>
          <a:prstGeom prst="rect">
            <a:avLst/>
          </a:prstGeom>
          <a:noFill/>
          <a:ln/>
        </p:spPr>
        <p:txBody>
          <a:bodyPr wrap="square" lIns="0" tIns="0" rIns="0" bIns="0" rtlCol="0" anchor="t">
            <a:normAutofit/>
          </a:bodyPr>
          <a:lstStyle/>
          <a:p>
            <a:pPr algn="l" indent="0" marL="0">
              <a:lnSpc>
                <a:spcPct val="126000"/>
              </a:lnSpc>
              <a:buNone/>
            </a:pPr>
            <a:r>
              <a:rPr lang="en-US" sz="1300" dirty="0">
                <a:solidFill>
                  <a:srgbClr val="000000"/>
                </a:solidFill>
                <a:latin typeface="Source Sans 3" pitchFamily="34" charset="0"/>
                <a:ea typeface="Source Sans 3" pitchFamily="34" charset="-122"/>
                <a:cs typeface="Source Sans 3" pitchFamily="34" charset="-120"/>
              </a:rPr>
              <a:t>A blank left side is the only thing that will cost you marks. Everything else is yours to own.</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162621" y="0"/>
            <a:ext cx="5029074" cy="6858000"/>
          </a:xfrm>
          <a:prstGeom prst="rect">
            <a:avLst/>
          </a:prstGeom>
        </p:spPr>
      </p:pic>
      <p:sp>
        <p:nvSpPr>
          <p:cNvPr id="3" name="Text 0"/>
          <p:cNvSpPr/>
          <p:nvPr/>
        </p:nvSpPr>
        <p:spPr>
          <a:xfrm>
            <a:off x="661475" y="1104602"/>
            <a:ext cx="6296860" cy="3260725"/>
          </a:xfrm>
          <a:prstGeom prst="rect">
            <a:avLst/>
          </a:prstGeom>
          <a:noFill/>
          <a:ln/>
        </p:spPr>
        <p:txBody>
          <a:bodyPr wrap="square" lIns="0" tIns="0" rIns="0" bIns="0" rtlCol="0" anchor="t">
            <a:normAutofit/>
          </a:bodyPr>
          <a:lstStyle/>
          <a:p>
            <a:pPr algn="ctr" indent="0" marL="0">
              <a:lnSpc>
                <a:spcPct val="104000"/>
              </a:lnSpc>
              <a:buNone/>
            </a:pPr>
            <a:r>
              <a:rPr lang="en-US" sz="5100" dirty="0">
                <a:solidFill>
                  <a:srgbClr val="201B18"/>
                </a:solidFill>
                <a:latin typeface="Alice" pitchFamily="34" charset="0"/>
                <a:ea typeface="Alice" pitchFamily="34" charset="-122"/>
                <a:cs typeface="Alice" pitchFamily="34" charset="-120"/>
              </a:rPr>
              <a:t>"If your left side is blank, the learning has not happened yet."</a:t>
            </a:r>
            <a:endParaRPr lang="en-US" sz="5100" dirty="0"/>
          </a:p>
        </p:txBody>
      </p:sp>
      <p:sp>
        <p:nvSpPr>
          <p:cNvPr id="4" name="Text 1"/>
          <p:cNvSpPr/>
          <p:nvPr/>
        </p:nvSpPr>
        <p:spPr>
          <a:xfrm>
            <a:off x="661475" y="4648795"/>
            <a:ext cx="6296860" cy="604838"/>
          </a:xfrm>
          <a:prstGeom prst="rect">
            <a:avLst/>
          </a:prstGeom>
          <a:noFill/>
          <a:ln/>
        </p:spPr>
        <p:txBody>
          <a:bodyPr wrap="square" lIns="0" tIns="0" rIns="0" bIns="0" rtlCol="0" anchor="t">
            <a:normAutofit/>
          </a:bodyPr>
          <a:lstStyle/>
          <a:p>
            <a:pPr algn="ctr"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Your notebook is the most honest record of your thinking that exists. Fill it like it matters — because it does.</a:t>
            </a:r>
            <a:endParaRPr lang="en-US" sz="1450" dirty="0"/>
          </a:p>
        </p:txBody>
      </p:sp>
      <p:sp>
        <p:nvSpPr>
          <p:cNvPr id="5" name="Shape 2"/>
          <p:cNvSpPr/>
          <p:nvPr/>
        </p:nvSpPr>
        <p:spPr>
          <a:xfrm>
            <a:off x="661475" y="5466259"/>
            <a:ext cx="2969841" cy="287139"/>
          </a:xfrm>
          <a:prstGeom prst="roundRect">
            <a:avLst>
              <a:gd name="adj" fmla="val 47396"/>
            </a:avLst>
          </a:prstGeom>
          <a:solidFill>
            <a:srgbClr val="F3E3D8"/>
          </a:solidFill>
          <a:ln/>
        </p:spPr>
      </p:sp>
      <p:sp>
        <p:nvSpPr>
          <p:cNvPr id="6" name="Text 3"/>
          <p:cNvSpPr/>
          <p:nvPr/>
        </p:nvSpPr>
        <p:spPr>
          <a:xfrm>
            <a:off x="774879" y="5522913"/>
            <a:ext cx="3352617" cy="173831"/>
          </a:xfrm>
          <a:prstGeom prst="rect">
            <a:avLst/>
          </a:prstGeom>
          <a:noFill/>
          <a:ln/>
        </p:spPr>
        <p:txBody>
          <a:bodyPr wrap="none" lIns="0" tIns="0" rIns="0" bIns="0" rtlCol="0" anchor="t"/>
          <a:lstStyle/>
          <a:p>
            <a:pPr algn="l" indent="0" marL="0">
              <a:lnSpc>
                <a:spcPct val="96000"/>
              </a:lnSpc>
              <a:buNone/>
            </a:pPr>
            <a:r>
              <a:rPr lang="en-US" sz="1150" dirty="0">
                <a:solidFill>
                  <a:srgbClr val="504C49"/>
                </a:solidFill>
                <a:latin typeface="Source Sans 3" pitchFamily="34" charset="0"/>
                <a:ea typeface="Source Sans 3" pitchFamily="34" charset="-122"/>
                <a:cs typeface="Source Sans 3" pitchFamily="34" charset="-120"/>
              </a:rPr>
              <a:t>DR. IJEZIE · MATH &amp; SCIENCE · GRADES 9–12</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029074" cy="6858000"/>
          </a:xfrm>
          <a:prstGeom prst="rect">
            <a:avLst/>
          </a:prstGeom>
        </p:spPr>
      </p:pic>
      <p:sp>
        <p:nvSpPr>
          <p:cNvPr id="3" name="Text 0"/>
          <p:cNvSpPr/>
          <p:nvPr/>
        </p:nvSpPr>
        <p:spPr>
          <a:xfrm>
            <a:off x="5233360" y="1103015"/>
            <a:ext cx="6296860" cy="590649"/>
          </a:xfrm>
          <a:prstGeom prst="rect">
            <a:avLst/>
          </a:prstGeom>
          <a:noFill/>
          <a:ln/>
        </p:spPr>
        <p:txBody>
          <a:bodyPr wrap="none" lIns="0" tIns="0" rIns="0" bIns="0" rtlCol="0" anchor="t"/>
          <a:lstStyle/>
          <a:p>
            <a:pPr algn="l" indent="0" marL="0">
              <a:lnSpc>
                <a:spcPct val="104000"/>
              </a:lnSpc>
              <a:buNone/>
            </a:pPr>
            <a:r>
              <a:rPr lang="en-US" sz="3700" dirty="0">
                <a:solidFill>
                  <a:srgbClr val="201B18"/>
                </a:solidFill>
                <a:latin typeface="Alice" pitchFamily="34" charset="0"/>
                <a:ea typeface="Alice" pitchFamily="34" charset="-122"/>
                <a:cs typeface="Alice" pitchFamily="34" charset="-120"/>
              </a:rPr>
              <a:t>Why We Use an ISN</a:t>
            </a:r>
            <a:endParaRPr lang="en-US" sz="3700" dirty="0"/>
          </a:p>
        </p:txBody>
      </p:sp>
      <p:sp>
        <p:nvSpPr>
          <p:cNvPr id="4" name="Text 1"/>
          <p:cNvSpPr/>
          <p:nvPr/>
        </p:nvSpPr>
        <p:spPr>
          <a:xfrm>
            <a:off x="5233360" y="1977132"/>
            <a:ext cx="6296860"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This notebook is not a folder. It is not a place to store loose paper. It is where your thinking gets built — structured, visible, and yours.</a:t>
            </a:r>
            <a:endParaRPr lang="en-US" sz="1450" dirty="0"/>
          </a:p>
        </p:txBody>
      </p:sp>
      <p:sp>
        <p:nvSpPr>
          <p:cNvPr id="5" name="Text 2"/>
          <p:cNvSpPr/>
          <p:nvPr/>
        </p:nvSpPr>
        <p:spPr>
          <a:xfrm>
            <a:off x="5233360" y="2983607"/>
            <a:ext cx="2917851" cy="590550"/>
          </a:xfrm>
          <a:prstGeom prst="rect">
            <a:avLst/>
          </a:prstGeom>
          <a:noFill/>
          <a:ln/>
        </p:spPr>
        <p:txBody>
          <a:bodyPr wrap="square" lIns="0" tIns="0" rIns="0" bIns="0" rtlCol="0" anchor="t">
            <a:normAutofit/>
          </a:bodyPr>
          <a:lstStyle/>
          <a:p>
            <a:pPr algn="l" indent="0" marL="0">
              <a:lnSpc>
                <a:spcPct val="104000"/>
              </a:lnSpc>
              <a:buNone/>
            </a:pPr>
            <a:r>
              <a:rPr lang="en-US" sz="1850" dirty="0">
                <a:solidFill>
                  <a:srgbClr val="201B18"/>
                </a:solidFill>
                <a:latin typeface="Alice" pitchFamily="34" charset="0"/>
                <a:ea typeface="Alice" pitchFamily="34" charset="-122"/>
                <a:cs typeface="Alice" pitchFamily="34" charset="-120"/>
              </a:rPr>
              <a:t>The Two Sides Have Two Jobs</a:t>
            </a:r>
            <a:endParaRPr lang="en-US" sz="1850" dirty="0"/>
          </a:p>
        </p:txBody>
      </p:sp>
      <p:sp>
        <p:nvSpPr>
          <p:cNvPr id="6" name="Text 3"/>
          <p:cNvSpPr/>
          <p:nvPr/>
        </p:nvSpPr>
        <p:spPr>
          <a:xfrm>
            <a:off x="5233360" y="3763169"/>
            <a:ext cx="2917851" cy="1512094"/>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The </a:t>
            </a:r>
            <a:pPr algn="l" indent="0" marL="0">
              <a:lnSpc>
                <a:spcPct val="133000"/>
              </a:lnSpc>
              <a:buNone/>
            </a:pPr>
            <a:r>
              <a:rPr lang="en-US" sz="1450" b="1" dirty="0">
                <a:solidFill>
                  <a:srgbClr val="504C49"/>
                </a:solidFill>
                <a:latin typeface="Source Sans 3 Bold" pitchFamily="34" charset="0"/>
                <a:ea typeface="Source Sans 3 Bold" pitchFamily="34" charset="-122"/>
                <a:cs typeface="Source Sans 3 Bold" pitchFamily="34" charset="-120"/>
              </a:rPr>
              <a:t>right side</a:t>
            </a:r>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 is what you receive from instruction. The </a:t>
            </a:r>
            <a:pPr algn="l" indent="0" marL="0">
              <a:lnSpc>
                <a:spcPct val="133000"/>
              </a:lnSpc>
              <a:buNone/>
            </a:pPr>
            <a:r>
              <a:rPr lang="en-US" sz="1450" b="1" dirty="0">
                <a:solidFill>
                  <a:srgbClr val="504C49"/>
                </a:solidFill>
                <a:latin typeface="Source Sans 3 Bold" pitchFamily="34" charset="0"/>
                <a:ea typeface="Source Sans 3 Bold" pitchFamily="34" charset="-122"/>
                <a:cs typeface="Source Sans 3 Bold" pitchFamily="34" charset="-120"/>
              </a:rPr>
              <a:t>left side</a:t>
            </a:r>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 is what you do with that information. You need both. Receiving alone is not learning.</a:t>
            </a:r>
            <a:endParaRPr lang="en-US" sz="1450" dirty="0"/>
          </a:p>
        </p:txBody>
      </p:sp>
      <p:sp>
        <p:nvSpPr>
          <p:cNvPr id="7" name="Text 4"/>
          <p:cNvSpPr/>
          <p:nvPr/>
        </p:nvSpPr>
        <p:spPr>
          <a:xfrm>
            <a:off x="8618719" y="2983607"/>
            <a:ext cx="2917851" cy="295275"/>
          </a:xfrm>
          <a:prstGeom prst="rect">
            <a:avLst/>
          </a:prstGeom>
          <a:noFill/>
          <a:ln/>
        </p:spPr>
        <p:txBody>
          <a:bodyPr wrap="none" lIns="0" tIns="0" rIns="0" bIns="0" rtlCol="0" anchor="t"/>
          <a:lstStyle/>
          <a:p>
            <a:pPr algn="l" indent="0" marL="0">
              <a:lnSpc>
                <a:spcPct val="104000"/>
              </a:lnSpc>
              <a:buNone/>
            </a:pPr>
            <a:r>
              <a:rPr lang="en-US" sz="1850" dirty="0">
                <a:solidFill>
                  <a:srgbClr val="201B18"/>
                </a:solidFill>
                <a:latin typeface="Alice" pitchFamily="34" charset="0"/>
                <a:ea typeface="Alice" pitchFamily="34" charset="-122"/>
                <a:cs typeface="Alice" pitchFamily="34" charset="-120"/>
              </a:rPr>
              <a:t>The Research Is Clear</a:t>
            </a:r>
            <a:endParaRPr lang="en-US" sz="1850" dirty="0"/>
          </a:p>
        </p:txBody>
      </p:sp>
      <p:sp>
        <p:nvSpPr>
          <p:cNvPr id="8" name="Text 5"/>
          <p:cNvSpPr/>
          <p:nvPr/>
        </p:nvSpPr>
        <p:spPr>
          <a:xfrm>
            <a:off x="8618719" y="3467894"/>
            <a:ext cx="2917851" cy="2116931"/>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Writing about new material, drawing diagrams, and summarizing in your own words physically moves information into long-term memory. Passive note-taking does not. Your ISN is the tool that makes the active side happen — every single class.</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535285"/>
            <a:ext cx="10868745" cy="544513"/>
          </a:xfrm>
          <a:prstGeom prst="rect">
            <a:avLst/>
          </a:prstGeom>
          <a:noFill/>
          <a:ln/>
        </p:spPr>
        <p:txBody>
          <a:bodyPr wrap="none" lIns="0" tIns="0" rIns="0" bIns="0" rtlCol="0" anchor="t"/>
          <a:lstStyle/>
          <a:p>
            <a:pPr algn="l" indent="0" marL="0">
              <a:lnSpc>
                <a:spcPct val="104000"/>
              </a:lnSpc>
              <a:buNone/>
            </a:pPr>
            <a:r>
              <a:rPr lang="en-US" sz="3400" dirty="0">
                <a:solidFill>
                  <a:srgbClr val="201B18"/>
                </a:solidFill>
                <a:latin typeface="Alice" pitchFamily="34" charset="0"/>
                <a:ea typeface="Alice" pitchFamily="34" charset="-122"/>
                <a:cs typeface="Alice" pitchFamily="34" charset="-120"/>
              </a:rPr>
              <a:t>What You Need</a:t>
            </a:r>
            <a:endParaRPr lang="en-US" sz="3400" dirty="0"/>
          </a:p>
        </p:txBody>
      </p:sp>
      <p:sp>
        <p:nvSpPr>
          <p:cNvPr id="3" name="Text 1"/>
          <p:cNvSpPr/>
          <p:nvPr/>
        </p:nvSpPr>
        <p:spPr>
          <a:xfrm>
            <a:off x="661475" y="1401068"/>
            <a:ext cx="11478330" cy="267791"/>
          </a:xfrm>
          <a:prstGeom prst="rect">
            <a:avLst/>
          </a:prstGeom>
          <a:noFill/>
          <a:ln/>
        </p:spPr>
        <p:txBody>
          <a:bodyPr wrap="none" lIns="0" tIns="0" rIns="0" bIns="0" rtlCol="0" anchor="t"/>
          <a:lstStyle/>
          <a:p>
            <a:pPr algn="l" indent="0" marL="0">
              <a:lnSpc>
                <a:spcPct val="128000"/>
              </a:lnSpc>
              <a:buNone/>
            </a:pPr>
            <a:r>
              <a:rPr lang="en-US" sz="1350" dirty="0">
                <a:solidFill>
                  <a:srgbClr val="504C49"/>
                </a:solidFill>
                <a:latin typeface="Source Sans 3" pitchFamily="34" charset="0"/>
                <a:ea typeface="Source Sans 3" pitchFamily="34" charset="-122"/>
                <a:cs typeface="Source Sans 3" pitchFamily="34" charset="-120"/>
              </a:rPr>
              <a:t>Gather these five things before the next class. Every item earns its place — here is why each one matters.</a:t>
            </a:r>
            <a:endParaRPr lang="en-US" sz="13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1849537"/>
            <a:ext cx="435559" cy="435570"/>
          </a:xfrm>
          <a:prstGeom prst="rect">
            <a:avLst/>
          </a:prstGeom>
        </p:spPr>
      </p:pic>
      <p:sp>
        <p:nvSpPr>
          <p:cNvPr id="5" name="Text 2"/>
          <p:cNvSpPr/>
          <p:nvPr/>
        </p:nvSpPr>
        <p:spPr>
          <a:xfrm>
            <a:off x="661475" y="2485827"/>
            <a:ext cx="3489039" cy="272157"/>
          </a:xfrm>
          <a:prstGeom prst="rect">
            <a:avLst/>
          </a:prstGeom>
          <a:noFill/>
          <a:ln/>
        </p:spPr>
        <p:txBody>
          <a:bodyPr wrap="none" lIns="0" tIns="0" rIns="0" bIns="0" rtlCol="0" anchor="t"/>
          <a:lstStyle/>
          <a:p>
            <a:pPr algn="l" indent="0" marL="0">
              <a:lnSpc>
                <a:spcPct val="104000"/>
              </a:lnSpc>
              <a:buNone/>
            </a:pPr>
            <a:r>
              <a:rPr lang="en-US" sz="1700" dirty="0">
                <a:solidFill>
                  <a:srgbClr val="504C49"/>
                </a:solidFill>
                <a:latin typeface="Alice" pitchFamily="34" charset="0"/>
                <a:ea typeface="Alice" pitchFamily="34" charset="-122"/>
                <a:cs typeface="Alice" pitchFamily="34" charset="-120"/>
              </a:rPr>
              <a:t>Composition Notebook</a:t>
            </a:r>
            <a:endParaRPr lang="en-US" sz="1700" dirty="0"/>
          </a:p>
        </p:txBody>
      </p:sp>
      <p:sp>
        <p:nvSpPr>
          <p:cNvPr id="6" name="Text 3"/>
          <p:cNvSpPr/>
          <p:nvPr/>
        </p:nvSpPr>
        <p:spPr>
          <a:xfrm>
            <a:off x="661475" y="2854325"/>
            <a:ext cx="3489039" cy="1071166"/>
          </a:xfrm>
          <a:prstGeom prst="rect">
            <a:avLst/>
          </a:prstGeom>
          <a:noFill/>
          <a:ln/>
        </p:spPr>
        <p:txBody>
          <a:bodyPr wrap="square" lIns="0" tIns="0" rIns="0" bIns="0" rtlCol="0" anchor="t">
            <a:normAutofit/>
          </a:bodyPr>
          <a:lstStyle/>
          <a:p>
            <a:pPr algn="l" indent="0" marL="0">
              <a:lnSpc>
                <a:spcPct val="128000"/>
              </a:lnSpc>
              <a:buNone/>
            </a:pPr>
            <a:r>
              <a:rPr lang="en-US" sz="1350" b="1" dirty="0">
                <a:solidFill>
                  <a:srgbClr val="504C49"/>
                </a:solidFill>
                <a:latin typeface="Source Sans 3 Bold" pitchFamily="34" charset="0"/>
                <a:ea typeface="Source Sans 3 Bold" pitchFamily="34" charset="-122"/>
                <a:cs typeface="Source Sans 3 Bold" pitchFamily="34" charset="-120"/>
              </a:rPr>
              <a:t>Sewn binding only — no spiral.</a:t>
            </a:r>
            <a:pPr algn="l" indent="0" marL="0">
              <a:lnSpc>
                <a:spcPct val="128000"/>
              </a:lnSpc>
              <a:buNone/>
            </a:pPr>
            <a:r>
              <a:rPr lang="en-US" sz="1350" dirty="0">
                <a:solidFill>
                  <a:srgbClr val="504C49"/>
                </a:solidFill>
                <a:latin typeface="Source Sans 3" pitchFamily="34" charset="0"/>
                <a:ea typeface="Source Sans 3" pitchFamily="34" charset="-122"/>
                <a:cs typeface="Source Sans 3" pitchFamily="34" charset="-120"/>
              </a:rPr>
              <a:t> Sewn pages cannot tear out. Your work stays intact for the whole year. Spirals leave ragged edges and loose pages disappear.</a:t>
            </a:r>
            <a:endParaRPr lang="en-US" sz="13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51229" y="1849537"/>
            <a:ext cx="435559" cy="435570"/>
          </a:xfrm>
          <a:prstGeom prst="rect">
            <a:avLst/>
          </a:prstGeom>
        </p:spPr>
      </p:pic>
      <p:sp>
        <p:nvSpPr>
          <p:cNvPr id="8" name="Text 4"/>
          <p:cNvSpPr/>
          <p:nvPr/>
        </p:nvSpPr>
        <p:spPr>
          <a:xfrm>
            <a:off x="4351229" y="2485827"/>
            <a:ext cx="3489138" cy="272157"/>
          </a:xfrm>
          <a:prstGeom prst="rect">
            <a:avLst/>
          </a:prstGeom>
          <a:noFill/>
          <a:ln/>
        </p:spPr>
        <p:txBody>
          <a:bodyPr wrap="none" lIns="0" tIns="0" rIns="0" bIns="0" rtlCol="0" anchor="t"/>
          <a:lstStyle/>
          <a:p>
            <a:pPr algn="l" indent="0" marL="0">
              <a:lnSpc>
                <a:spcPct val="104000"/>
              </a:lnSpc>
              <a:buNone/>
            </a:pPr>
            <a:r>
              <a:rPr lang="en-US" sz="1700" dirty="0">
                <a:solidFill>
                  <a:srgbClr val="504C49"/>
                </a:solidFill>
                <a:latin typeface="Alice" pitchFamily="34" charset="0"/>
                <a:ea typeface="Alice" pitchFamily="34" charset="-122"/>
                <a:cs typeface="Alice" pitchFamily="34" charset="-120"/>
              </a:rPr>
              <a:t>Glue Stick</a:t>
            </a:r>
            <a:endParaRPr lang="en-US" sz="1700" dirty="0"/>
          </a:p>
        </p:txBody>
      </p:sp>
      <p:sp>
        <p:nvSpPr>
          <p:cNvPr id="9" name="Text 5"/>
          <p:cNvSpPr/>
          <p:nvPr/>
        </p:nvSpPr>
        <p:spPr>
          <a:xfrm>
            <a:off x="4351229" y="2854325"/>
            <a:ext cx="3489138" cy="1071166"/>
          </a:xfrm>
          <a:prstGeom prst="rect">
            <a:avLst/>
          </a:prstGeom>
          <a:noFill/>
          <a:ln/>
        </p:spPr>
        <p:txBody>
          <a:bodyPr wrap="square" lIns="0" tIns="0" rIns="0" bIns="0" rtlCol="0" anchor="t">
            <a:normAutofit/>
          </a:bodyPr>
          <a:lstStyle/>
          <a:p>
            <a:pPr algn="l" indent="0" marL="0">
              <a:lnSpc>
                <a:spcPct val="128000"/>
              </a:lnSpc>
              <a:buNone/>
            </a:pPr>
            <a:r>
              <a:rPr lang="en-US" sz="1350" dirty="0">
                <a:solidFill>
                  <a:srgbClr val="504C49"/>
                </a:solidFill>
                <a:latin typeface="Source Sans 3" pitchFamily="34" charset="0"/>
                <a:ea typeface="Source Sans 3" pitchFamily="34" charset="-122"/>
                <a:cs typeface="Source Sans 3" pitchFamily="34" charset="-120"/>
              </a:rPr>
              <a:t>Handouts get glued directly onto your pages — flat, secure, and part of the notebook. Staples rip pages. Tape peels. A glue stick is the right tool.</a:t>
            </a:r>
            <a:endParaRPr lang="en-US" sz="13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41082" y="1849537"/>
            <a:ext cx="435559" cy="435570"/>
          </a:xfrm>
          <a:prstGeom prst="rect">
            <a:avLst/>
          </a:prstGeom>
        </p:spPr>
      </p:pic>
      <p:sp>
        <p:nvSpPr>
          <p:cNvPr id="11" name="Text 6"/>
          <p:cNvSpPr/>
          <p:nvPr/>
        </p:nvSpPr>
        <p:spPr>
          <a:xfrm>
            <a:off x="8041082" y="2485827"/>
            <a:ext cx="3489138" cy="272157"/>
          </a:xfrm>
          <a:prstGeom prst="rect">
            <a:avLst/>
          </a:prstGeom>
          <a:noFill/>
          <a:ln/>
        </p:spPr>
        <p:txBody>
          <a:bodyPr wrap="none" lIns="0" tIns="0" rIns="0" bIns="0" rtlCol="0" anchor="t"/>
          <a:lstStyle/>
          <a:p>
            <a:pPr algn="l" indent="0" marL="0">
              <a:lnSpc>
                <a:spcPct val="104000"/>
              </a:lnSpc>
              <a:buNone/>
            </a:pPr>
            <a:r>
              <a:rPr lang="en-US" sz="1700" dirty="0">
                <a:solidFill>
                  <a:srgbClr val="504C49"/>
                </a:solidFill>
                <a:latin typeface="Alice" pitchFamily="34" charset="0"/>
                <a:ea typeface="Alice" pitchFamily="34" charset="-122"/>
                <a:cs typeface="Alice" pitchFamily="34" charset="-120"/>
              </a:rPr>
              <a:t>Scissors</a:t>
            </a:r>
            <a:endParaRPr lang="en-US" sz="1700" dirty="0"/>
          </a:p>
        </p:txBody>
      </p:sp>
      <p:sp>
        <p:nvSpPr>
          <p:cNvPr id="12" name="Text 7"/>
          <p:cNvSpPr/>
          <p:nvPr/>
        </p:nvSpPr>
        <p:spPr>
          <a:xfrm>
            <a:off x="8041082" y="2854325"/>
            <a:ext cx="3489138" cy="1071166"/>
          </a:xfrm>
          <a:prstGeom prst="rect">
            <a:avLst/>
          </a:prstGeom>
          <a:noFill/>
          <a:ln/>
        </p:spPr>
        <p:txBody>
          <a:bodyPr wrap="square" lIns="0" tIns="0" rIns="0" bIns="0" rtlCol="0" anchor="t">
            <a:normAutofit/>
          </a:bodyPr>
          <a:lstStyle/>
          <a:p>
            <a:pPr algn="l" indent="0" marL="0">
              <a:lnSpc>
                <a:spcPct val="128000"/>
              </a:lnSpc>
              <a:buNone/>
            </a:pPr>
            <a:r>
              <a:rPr lang="en-US" sz="1350" dirty="0">
                <a:solidFill>
                  <a:srgbClr val="504C49"/>
                </a:solidFill>
                <a:latin typeface="Source Sans 3" pitchFamily="34" charset="0"/>
                <a:ea typeface="Source Sans 3" pitchFamily="34" charset="-122"/>
                <a:cs typeface="Source Sans 3" pitchFamily="34" charset="-120"/>
              </a:rPr>
              <a:t>You will trim handouts to fit your pages neatly. A clean cut makes a big difference in how organised your notebook feels — and how easy it is to read.</a:t>
            </a:r>
            <a:endParaRPr lang="en-US" sz="13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1475" y="4246761"/>
            <a:ext cx="435559" cy="435570"/>
          </a:xfrm>
          <a:prstGeom prst="rect">
            <a:avLst/>
          </a:prstGeom>
        </p:spPr>
      </p:pic>
      <p:sp>
        <p:nvSpPr>
          <p:cNvPr id="14" name="Text 8"/>
          <p:cNvSpPr/>
          <p:nvPr/>
        </p:nvSpPr>
        <p:spPr>
          <a:xfrm>
            <a:off x="661475" y="4883051"/>
            <a:ext cx="3489039" cy="272157"/>
          </a:xfrm>
          <a:prstGeom prst="rect">
            <a:avLst/>
          </a:prstGeom>
          <a:noFill/>
          <a:ln/>
        </p:spPr>
        <p:txBody>
          <a:bodyPr wrap="none" lIns="0" tIns="0" rIns="0" bIns="0" rtlCol="0" anchor="t"/>
          <a:lstStyle/>
          <a:p>
            <a:pPr algn="l" indent="0" marL="0">
              <a:lnSpc>
                <a:spcPct val="104000"/>
              </a:lnSpc>
              <a:buNone/>
            </a:pPr>
            <a:r>
              <a:rPr lang="en-US" sz="1700" dirty="0">
                <a:solidFill>
                  <a:srgbClr val="504C49"/>
                </a:solidFill>
                <a:latin typeface="Alice" pitchFamily="34" charset="0"/>
                <a:ea typeface="Alice" pitchFamily="34" charset="-122"/>
                <a:cs typeface="Alice" pitchFamily="34" charset="-120"/>
              </a:rPr>
              <a:t>Coloured Pencils or Markers</a:t>
            </a:r>
            <a:endParaRPr lang="en-US" sz="1700" dirty="0"/>
          </a:p>
        </p:txBody>
      </p:sp>
      <p:sp>
        <p:nvSpPr>
          <p:cNvPr id="15" name="Text 9"/>
          <p:cNvSpPr/>
          <p:nvPr/>
        </p:nvSpPr>
        <p:spPr>
          <a:xfrm>
            <a:off x="661475" y="5251549"/>
            <a:ext cx="3489039" cy="1071166"/>
          </a:xfrm>
          <a:prstGeom prst="rect">
            <a:avLst/>
          </a:prstGeom>
          <a:noFill/>
          <a:ln/>
        </p:spPr>
        <p:txBody>
          <a:bodyPr wrap="square" lIns="0" tIns="0" rIns="0" bIns="0" rtlCol="0" anchor="t">
            <a:normAutofit/>
          </a:bodyPr>
          <a:lstStyle/>
          <a:p>
            <a:pPr algn="l" indent="0" marL="0">
              <a:lnSpc>
                <a:spcPct val="128000"/>
              </a:lnSpc>
              <a:buNone/>
            </a:pPr>
            <a:r>
              <a:rPr lang="en-US" sz="1350" dirty="0">
                <a:solidFill>
                  <a:srgbClr val="504C49"/>
                </a:solidFill>
                <a:latin typeface="Source Sans 3" pitchFamily="34" charset="0"/>
                <a:ea typeface="Source Sans 3" pitchFamily="34" charset="-122"/>
                <a:cs typeface="Source Sans 3" pitchFamily="34" charset="-120"/>
              </a:rPr>
              <a:t>Colour is a thinking tool, not decoration. You will use it to code concepts, highlight relationships, and create diagrams that your brain remembers.</a:t>
            </a:r>
            <a:endParaRPr lang="en-US" sz="1350" dirty="0"/>
          </a:p>
        </p:txBody>
      </p:sp>
      <p:pic>
        <p:nvPicPr>
          <p:cNvPr id="1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51229" y="4246761"/>
            <a:ext cx="435559" cy="435570"/>
          </a:xfrm>
          <a:prstGeom prst="rect">
            <a:avLst/>
          </a:prstGeom>
        </p:spPr>
      </p:pic>
      <p:sp>
        <p:nvSpPr>
          <p:cNvPr id="17" name="Text 10"/>
          <p:cNvSpPr/>
          <p:nvPr/>
        </p:nvSpPr>
        <p:spPr>
          <a:xfrm>
            <a:off x="4351229" y="4883051"/>
            <a:ext cx="3489138" cy="272157"/>
          </a:xfrm>
          <a:prstGeom prst="rect">
            <a:avLst/>
          </a:prstGeom>
          <a:noFill/>
          <a:ln/>
        </p:spPr>
        <p:txBody>
          <a:bodyPr wrap="none" lIns="0" tIns="0" rIns="0" bIns="0" rtlCol="0" anchor="t"/>
          <a:lstStyle/>
          <a:p>
            <a:pPr algn="l" indent="0" marL="0">
              <a:lnSpc>
                <a:spcPct val="104000"/>
              </a:lnSpc>
              <a:buNone/>
            </a:pPr>
            <a:r>
              <a:rPr lang="en-US" sz="1700" dirty="0">
                <a:solidFill>
                  <a:srgbClr val="504C49"/>
                </a:solidFill>
                <a:latin typeface="Alice" pitchFamily="34" charset="0"/>
                <a:ea typeface="Alice" pitchFamily="34" charset="-122"/>
                <a:cs typeface="Alice" pitchFamily="34" charset="-120"/>
              </a:rPr>
              <a:t>Pen and Pencil</a:t>
            </a:r>
            <a:endParaRPr lang="en-US" sz="1700" dirty="0"/>
          </a:p>
        </p:txBody>
      </p:sp>
      <p:sp>
        <p:nvSpPr>
          <p:cNvPr id="18" name="Text 11"/>
          <p:cNvSpPr/>
          <p:nvPr/>
        </p:nvSpPr>
        <p:spPr>
          <a:xfrm>
            <a:off x="4351229" y="5251549"/>
            <a:ext cx="3489138" cy="803374"/>
          </a:xfrm>
          <a:prstGeom prst="rect">
            <a:avLst/>
          </a:prstGeom>
          <a:noFill/>
          <a:ln/>
        </p:spPr>
        <p:txBody>
          <a:bodyPr wrap="square" lIns="0" tIns="0" rIns="0" bIns="0" rtlCol="0" anchor="t">
            <a:normAutofit/>
          </a:bodyPr>
          <a:lstStyle/>
          <a:p>
            <a:pPr algn="l" indent="0" marL="0">
              <a:lnSpc>
                <a:spcPct val="128000"/>
              </a:lnSpc>
              <a:buNone/>
            </a:pPr>
            <a:r>
              <a:rPr lang="en-US" sz="1350" dirty="0">
                <a:solidFill>
                  <a:srgbClr val="504C49"/>
                </a:solidFill>
                <a:latin typeface="Source Sans 3" pitchFamily="34" charset="0"/>
                <a:ea typeface="Source Sans 3" pitchFamily="34" charset="-122"/>
                <a:cs typeface="Source Sans 3" pitchFamily="34" charset="-120"/>
              </a:rPr>
              <a:t>Pen for permanent notes and entries. Pencil for diagrams, sketches, and anything you want to revise. Keep both in your bag every day.</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578743"/>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201B18"/>
                </a:solidFill>
                <a:latin typeface="Alice" pitchFamily="34" charset="0"/>
                <a:ea typeface="Alice" pitchFamily="34" charset="-122"/>
                <a:cs typeface="Alice" pitchFamily="34" charset="-120"/>
              </a:rPr>
              <a:t>Step One: Number Every Page</a:t>
            </a:r>
            <a:endParaRPr lang="en-US" sz="3700" dirty="0"/>
          </a:p>
        </p:txBody>
      </p:sp>
      <p:sp>
        <p:nvSpPr>
          <p:cNvPr id="3" name="Text 1"/>
          <p:cNvSpPr/>
          <p:nvPr/>
        </p:nvSpPr>
        <p:spPr>
          <a:xfrm>
            <a:off x="661475" y="1547416"/>
            <a:ext cx="11478330" cy="302419"/>
          </a:xfrm>
          <a:prstGeom prst="rect">
            <a:avLst/>
          </a:prstGeom>
          <a:noFill/>
          <a:ln/>
        </p:spPr>
        <p:txBody>
          <a:bodyPr wrap="none" lIns="0" tIns="0" rIns="0" bIns="0" rtlCol="0" anchor="t"/>
          <a:lstStyle/>
          <a:p>
            <a:pPr algn="l" indent="0" marL="0">
              <a:lnSpc>
                <a:spcPct val="133000"/>
              </a:lnSpc>
              <a:buNone/>
            </a:pPr>
            <a:r>
              <a:rPr lang="en-US" sz="1450" b="1" dirty="0">
                <a:solidFill>
                  <a:srgbClr val="504C49"/>
                </a:solidFill>
                <a:latin typeface="Source Sans 3 Bold" pitchFamily="34" charset="0"/>
                <a:ea typeface="Source Sans 3 Bold" pitchFamily="34" charset="-122"/>
                <a:cs typeface="Source Sans 3 Bold" pitchFamily="34" charset="-120"/>
              </a:rPr>
              <a:t>Before you write a single note, number every page.</a:t>
            </a:r>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 This is the first thing you do with a brand-new notebook — no exceptions.</a:t>
            </a:r>
            <a:endParaRPr lang="en-US" sz="1450" dirty="0"/>
          </a:p>
        </p:txBody>
      </p:sp>
      <p:sp>
        <p:nvSpPr>
          <p:cNvPr id="4" name="Text 2"/>
          <p:cNvSpPr/>
          <p:nvPr/>
        </p:nvSpPr>
        <p:spPr>
          <a:xfrm>
            <a:off x="661475" y="2251472"/>
            <a:ext cx="5203794" cy="295275"/>
          </a:xfrm>
          <a:prstGeom prst="rect">
            <a:avLst/>
          </a:prstGeom>
          <a:noFill/>
          <a:ln/>
        </p:spPr>
        <p:txBody>
          <a:bodyPr wrap="none" lIns="0" tIns="0" rIns="0" bIns="0" rtlCol="0" anchor="t"/>
          <a:lstStyle/>
          <a:p>
            <a:pPr algn="l" indent="0" marL="0">
              <a:lnSpc>
                <a:spcPct val="104000"/>
              </a:lnSpc>
              <a:buNone/>
            </a:pPr>
            <a:r>
              <a:rPr lang="en-US" sz="1850" dirty="0">
                <a:solidFill>
                  <a:srgbClr val="201B18"/>
                </a:solidFill>
                <a:latin typeface="Alice" pitchFamily="34" charset="0"/>
                <a:ea typeface="Alice" pitchFamily="34" charset="-122"/>
                <a:cs typeface="Alice" pitchFamily="34" charset="-120"/>
              </a:rPr>
              <a:t>How to Do It</a:t>
            </a:r>
            <a:endParaRPr lang="en-US" sz="1850" dirty="0"/>
          </a:p>
        </p:txBody>
      </p:sp>
      <p:sp>
        <p:nvSpPr>
          <p:cNvPr id="5" name="Text 3"/>
          <p:cNvSpPr/>
          <p:nvPr/>
        </p:nvSpPr>
        <p:spPr>
          <a:xfrm>
            <a:off x="661475" y="2735759"/>
            <a:ext cx="5203794" cy="1776413"/>
          </a:xfrm>
          <a:prstGeom prst="rect">
            <a:avLst/>
          </a:prstGeom>
          <a:noFill/>
          <a:ln/>
        </p:spPr>
        <p:txBody>
          <a:bodyPr wrap="square" lIns="0" tIns="75608" rIns="0" bIns="0" rtlCol="0" anchor="t">
            <a:normAutofit/>
          </a:bodyPr>
          <a:lstStyle/>
          <a:p>
            <a:pPr algn="l" marL="294640" indent="-294640">
              <a:lnSpc>
                <a:spcPct val="133000"/>
              </a:lnSpc>
              <a:buSzPct val="100000"/>
              <a:buChar char="•"/>
            </a:pPr>
            <a:r>
              <a:rPr lang="en-US" sz="1450" dirty="0">
                <a:solidFill>
                  <a:srgbClr val="504C49"/>
                </a:solidFill>
                <a:latin typeface="Source Sans 3" pitchFamily="34" charset="0"/>
                <a:ea typeface="Source Sans 3" pitchFamily="34" charset="-122"/>
                <a:cs typeface="Source Sans 3" pitchFamily="34" charset="-120"/>
              </a:rPr>
              <a:t>Open the notebook flat to the first sheet</a:t>
            </a:r>
            <a:endParaRPr lang="en-US" sz="1450" dirty="0"/>
          </a:p>
          <a:p>
            <a:pPr algn="l" marL="294640" indent="-294640">
              <a:lnSpc>
                <a:spcPct val="133000"/>
              </a:lnSpc>
              <a:buSzPct val="100000"/>
              <a:buChar char="•"/>
            </a:pPr>
            <a:r>
              <a:rPr lang="en-US" sz="1450" dirty="0">
                <a:solidFill>
                  <a:srgbClr val="504C49"/>
                </a:solidFill>
                <a:latin typeface="Source Sans 3" pitchFamily="34" charset="0"/>
                <a:ea typeface="Source Sans 3" pitchFamily="34" charset="-122"/>
                <a:cs typeface="Source Sans 3" pitchFamily="34" charset="-120"/>
              </a:rPr>
              <a:t>The front of that sheet is </a:t>
            </a:r>
            <a:pPr algn="l" marL="294640" indent="-294640">
              <a:lnSpc>
                <a:spcPct val="133000"/>
              </a:lnSpc>
              <a:buSzPct val="100000"/>
              <a:buChar char="•"/>
            </a:pPr>
            <a:r>
              <a:rPr lang="en-US" sz="1450" b="1" dirty="0">
                <a:solidFill>
                  <a:srgbClr val="504C49"/>
                </a:solidFill>
                <a:latin typeface="Source Sans 3 Bold" pitchFamily="34" charset="0"/>
                <a:ea typeface="Source Sans 3 Bold" pitchFamily="34" charset="-122"/>
                <a:cs typeface="Source Sans 3 Bold" pitchFamily="34" charset="-120"/>
              </a:rPr>
              <a:t>Page 1</a:t>
            </a:r>
            <a:endParaRPr lang="en-US" sz="1450" dirty="0"/>
          </a:p>
          <a:p>
            <a:pPr algn="l" marL="294640" indent="-294640">
              <a:lnSpc>
                <a:spcPct val="133000"/>
              </a:lnSpc>
              <a:buSzPct val="100000"/>
              <a:buChar char="•"/>
            </a:pPr>
            <a:r>
              <a:rPr lang="en-US" sz="1450" dirty="0">
                <a:solidFill>
                  <a:srgbClr val="504C49"/>
                </a:solidFill>
                <a:latin typeface="Source Sans 3" pitchFamily="34" charset="0"/>
                <a:ea typeface="Source Sans 3" pitchFamily="34" charset="-122"/>
                <a:cs typeface="Source Sans 3" pitchFamily="34" charset="-120"/>
              </a:rPr>
              <a:t>Flip it over — the back is </a:t>
            </a:r>
            <a:pPr algn="l" marL="294640" indent="-294640">
              <a:lnSpc>
                <a:spcPct val="133000"/>
              </a:lnSpc>
              <a:buSzPct val="100000"/>
              <a:buChar char="•"/>
            </a:pPr>
            <a:r>
              <a:rPr lang="en-US" sz="1450" b="1" dirty="0">
                <a:solidFill>
                  <a:srgbClr val="504C49"/>
                </a:solidFill>
                <a:latin typeface="Source Sans 3 Bold" pitchFamily="34" charset="0"/>
                <a:ea typeface="Source Sans 3 Bold" pitchFamily="34" charset="-122"/>
                <a:cs typeface="Source Sans 3 Bold" pitchFamily="34" charset="-120"/>
              </a:rPr>
              <a:t>Page 2</a:t>
            </a:r>
            <a:endParaRPr lang="en-US" sz="1450" dirty="0"/>
          </a:p>
          <a:p>
            <a:pPr algn="l" marL="294640" indent="-294640">
              <a:lnSpc>
                <a:spcPct val="133000"/>
              </a:lnSpc>
              <a:buSzPct val="100000"/>
              <a:buChar char="•"/>
            </a:pPr>
            <a:r>
              <a:rPr lang="en-US" sz="1450" dirty="0">
                <a:solidFill>
                  <a:srgbClr val="504C49"/>
                </a:solidFill>
                <a:latin typeface="Source Sans 3" pitchFamily="34" charset="0"/>
                <a:ea typeface="Source Sans 3" pitchFamily="34" charset="-122"/>
                <a:cs typeface="Source Sans 3" pitchFamily="34" charset="-120"/>
              </a:rPr>
              <a:t>Continue through the entire notebook</a:t>
            </a:r>
            <a:endParaRPr lang="en-US" sz="1450" dirty="0"/>
          </a:p>
          <a:p>
            <a:pPr algn="l" marL="294640" indent="-294640">
              <a:lnSpc>
                <a:spcPct val="133000"/>
              </a:lnSpc>
              <a:buSzPct val="100000"/>
              <a:buChar char="•"/>
            </a:pPr>
            <a:r>
              <a:rPr lang="en-US" sz="1450" dirty="0">
                <a:solidFill>
                  <a:srgbClr val="504C49"/>
                </a:solidFill>
                <a:latin typeface="Source Sans 3" pitchFamily="34" charset="0"/>
                <a:ea typeface="Source Sans 3" pitchFamily="34" charset="-122"/>
                <a:cs typeface="Source Sans 3" pitchFamily="34" charset="-120"/>
              </a:rPr>
              <a:t>Write the number in the </a:t>
            </a:r>
            <a:pPr algn="l" marL="294640" indent="-294640">
              <a:lnSpc>
                <a:spcPct val="133000"/>
              </a:lnSpc>
              <a:buSzPct val="100000"/>
              <a:buChar char="•"/>
            </a:pPr>
            <a:r>
              <a:rPr lang="en-US" sz="1450" b="1" dirty="0">
                <a:solidFill>
                  <a:srgbClr val="504C49"/>
                </a:solidFill>
                <a:latin typeface="Source Sans 3 Bold" pitchFamily="34" charset="0"/>
                <a:ea typeface="Source Sans 3 Bold" pitchFamily="34" charset="-122"/>
                <a:cs typeface="Source Sans 3 Bold" pitchFamily="34" charset="-120"/>
              </a:rPr>
              <a:t>bottom outer corner</a:t>
            </a:r>
            <a:pPr algn="l" marL="294640" indent="-294640">
              <a:lnSpc>
                <a:spcPct val="133000"/>
              </a:lnSpc>
              <a:buSzPct val="100000"/>
              <a:buChar char="•"/>
            </a:pPr>
            <a:r>
              <a:rPr lang="en-US" sz="1450" dirty="0">
                <a:solidFill>
                  <a:srgbClr val="504C49"/>
                </a:solidFill>
                <a:latin typeface="Source Sans 3" pitchFamily="34" charset="0"/>
                <a:ea typeface="Source Sans 3" pitchFamily="34" charset="-122"/>
                <a:cs typeface="Source Sans 3" pitchFamily="34" charset="-120"/>
              </a:rPr>
              <a:t> of each page</a:t>
            </a:r>
            <a:endParaRPr lang="en-US" sz="1450" dirty="0"/>
          </a:p>
        </p:txBody>
      </p:sp>
      <p:sp>
        <p:nvSpPr>
          <p:cNvPr id="6" name="Shape 4"/>
          <p:cNvSpPr/>
          <p:nvPr/>
        </p:nvSpPr>
        <p:spPr>
          <a:xfrm>
            <a:off x="661475" y="4724797"/>
            <a:ext cx="5203794" cy="1341834"/>
          </a:xfrm>
          <a:prstGeom prst="roundRect">
            <a:avLst>
              <a:gd name="adj" fmla="val 12678"/>
            </a:avLst>
          </a:prstGeom>
          <a:solidFill>
            <a:srgbClr val="F3E3D8"/>
          </a:solidFill>
          <a:ln/>
        </p:spPr>
      </p:sp>
      <p:pic>
        <p:nvPicPr>
          <p:cNvPr id="7" name="Image 0" descr="preencoded.png">    </p:cNvPr>
          <p:cNvPicPr>
            <a:picLocks noChangeAspect="1"/>
          </p:cNvPicPr>
          <p:nvPr/>
        </p:nvPicPr>
        <p:blipFill>
          <a:blip r:embed="rId1"/>
          <a:stretch>
            <a:fillRect/>
          </a:stretch>
        </p:blipFill>
        <p:spPr>
          <a:xfrm>
            <a:off x="850482" y="4998839"/>
            <a:ext cx="236234" cy="189012"/>
          </a:xfrm>
          <a:prstGeom prst="rect">
            <a:avLst/>
          </a:prstGeom>
        </p:spPr>
      </p:pic>
      <p:sp>
        <p:nvSpPr>
          <p:cNvPr id="8" name="Text 5"/>
          <p:cNvSpPr/>
          <p:nvPr/>
        </p:nvSpPr>
        <p:spPr>
          <a:xfrm>
            <a:off x="1275723" y="4942086"/>
            <a:ext cx="4400539" cy="907256"/>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000000"/>
                </a:solidFill>
                <a:latin typeface="Source Sans 3" pitchFamily="34" charset="0"/>
                <a:ea typeface="Source Sans 3" pitchFamily="34" charset="-122"/>
                <a:cs typeface="Source Sans 3" pitchFamily="34" charset="-120"/>
              </a:rPr>
              <a:t>Bottom outer corner means: bottom-right on right-hand pages, bottom-left on left-hand pages. Every page gets its own number. Front and back are separate.</a:t>
            </a:r>
            <a:endParaRPr lang="en-US" sz="1450" dirty="0"/>
          </a:p>
        </p:txBody>
      </p:sp>
      <p:sp>
        <p:nvSpPr>
          <p:cNvPr id="9" name="Text 6"/>
          <p:cNvSpPr/>
          <p:nvPr/>
        </p:nvSpPr>
        <p:spPr>
          <a:xfrm>
            <a:off x="6332776" y="2251472"/>
            <a:ext cx="5203794" cy="295275"/>
          </a:xfrm>
          <a:prstGeom prst="rect">
            <a:avLst/>
          </a:prstGeom>
          <a:noFill/>
          <a:ln/>
        </p:spPr>
        <p:txBody>
          <a:bodyPr wrap="none" lIns="0" tIns="0" rIns="0" bIns="0" rtlCol="0" anchor="t"/>
          <a:lstStyle/>
          <a:p>
            <a:pPr algn="l" indent="0" marL="0">
              <a:lnSpc>
                <a:spcPct val="104000"/>
              </a:lnSpc>
              <a:buNone/>
            </a:pPr>
            <a:r>
              <a:rPr lang="en-US" sz="1850" dirty="0">
                <a:solidFill>
                  <a:srgbClr val="201B18"/>
                </a:solidFill>
                <a:latin typeface="Alice" pitchFamily="34" charset="0"/>
                <a:ea typeface="Alice" pitchFamily="34" charset="-122"/>
                <a:cs typeface="Alice" pitchFamily="34" charset="-120"/>
              </a:rPr>
              <a:t>Why It Matters</a:t>
            </a:r>
            <a:endParaRPr lang="en-US" sz="1850" dirty="0"/>
          </a:p>
        </p:txBody>
      </p:sp>
      <p:sp>
        <p:nvSpPr>
          <p:cNvPr id="10" name="Text 7"/>
          <p:cNvSpPr/>
          <p:nvPr/>
        </p:nvSpPr>
        <p:spPr>
          <a:xfrm>
            <a:off x="6332776" y="2735759"/>
            <a:ext cx="5203794" cy="1209675"/>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Every entry in your Table of Contents links directly to a page number. If your pages are not numbered, your Table of Contents is useless and finding anything becomes impossible. Numbered pages turn a notebook into a </a:t>
            </a:r>
            <a:pPr algn="l" indent="0" marL="0">
              <a:lnSpc>
                <a:spcPct val="133000"/>
              </a:lnSpc>
              <a:buNone/>
            </a:pPr>
            <a:r>
              <a:rPr lang="en-US" sz="1450" b="1" dirty="0">
                <a:solidFill>
                  <a:srgbClr val="504C49"/>
                </a:solidFill>
                <a:latin typeface="Source Sans 3 Bold" pitchFamily="34" charset="0"/>
                <a:ea typeface="Source Sans 3 Bold" pitchFamily="34" charset="-122"/>
                <a:cs typeface="Source Sans 3 Bold" pitchFamily="34" charset="-120"/>
              </a:rPr>
              <a:t>reference system</a:t>
            </a:r>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a:t>
            </a:r>
            <a:endParaRPr lang="en-US" sz="1450" dirty="0"/>
          </a:p>
        </p:txBody>
      </p:sp>
      <p:sp>
        <p:nvSpPr>
          <p:cNvPr id="11" name="Text 8"/>
          <p:cNvSpPr/>
          <p:nvPr/>
        </p:nvSpPr>
        <p:spPr>
          <a:xfrm>
            <a:off x="6332776" y="4134445"/>
            <a:ext cx="5203794" cy="295275"/>
          </a:xfrm>
          <a:prstGeom prst="rect">
            <a:avLst/>
          </a:prstGeom>
          <a:noFill/>
          <a:ln/>
        </p:spPr>
        <p:txBody>
          <a:bodyPr wrap="none" lIns="0" tIns="0" rIns="0" bIns="0" rtlCol="0" anchor="t"/>
          <a:lstStyle/>
          <a:p>
            <a:pPr algn="l" indent="0" marL="0">
              <a:lnSpc>
                <a:spcPct val="104000"/>
              </a:lnSpc>
              <a:buNone/>
            </a:pPr>
            <a:r>
              <a:rPr lang="en-US" sz="1850" dirty="0">
                <a:solidFill>
                  <a:srgbClr val="201B18"/>
                </a:solidFill>
                <a:latin typeface="Alice" pitchFamily="34" charset="0"/>
                <a:ea typeface="Alice" pitchFamily="34" charset="-122"/>
                <a:cs typeface="Alice" pitchFamily="34" charset="-120"/>
              </a:rPr>
              <a:t>Do It Now, Not Later</a:t>
            </a:r>
            <a:endParaRPr lang="en-US" sz="1850" dirty="0"/>
          </a:p>
        </p:txBody>
      </p:sp>
      <p:sp>
        <p:nvSpPr>
          <p:cNvPr id="12" name="Text 9"/>
          <p:cNvSpPr/>
          <p:nvPr/>
        </p:nvSpPr>
        <p:spPr>
          <a:xfrm>
            <a:off x="6332776" y="4618732"/>
            <a:ext cx="5203794"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Numbering after the fact is painful. Numbering before anything is written takes about four minutes. There is no good reason to wait.</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579735"/>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201B18"/>
                </a:solidFill>
                <a:latin typeface="Alice" pitchFamily="34" charset="0"/>
                <a:ea typeface="Alice" pitchFamily="34" charset="-122"/>
                <a:cs typeface="Alice" pitchFamily="34" charset="-120"/>
              </a:rPr>
              <a:t>Pages 1–4: Your Table of Contents</a:t>
            </a:r>
            <a:endParaRPr lang="en-US" sz="3700" dirty="0"/>
          </a:p>
        </p:txBody>
      </p:sp>
      <p:sp>
        <p:nvSpPr>
          <p:cNvPr id="3" name="Text 1"/>
          <p:cNvSpPr/>
          <p:nvPr/>
        </p:nvSpPr>
        <p:spPr>
          <a:xfrm>
            <a:off x="661475" y="1548408"/>
            <a:ext cx="10868745"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The front and back of your first two sheets — four pages total — are reserved exclusively for the Table of Contents. Do not write class notes here. These pages are your index.</a:t>
            </a:r>
            <a:endParaRPr lang="en-US" sz="1450" dirty="0"/>
          </a:p>
        </p:txBody>
      </p:sp>
      <p:sp>
        <p:nvSpPr>
          <p:cNvPr id="4" name="Text 2"/>
          <p:cNvSpPr/>
          <p:nvPr/>
        </p:nvSpPr>
        <p:spPr>
          <a:xfrm>
            <a:off x="661475" y="2436713"/>
            <a:ext cx="10868745" cy="295275"/>
          </a:xfrm>
          <a:prstGeom prst="rect">
            <a:avLst/>
          </a:prstGeom>
          <a:noFill/>
          <a:ln/>
        </p:spPr>
        <p:txBody>
          <a:bodyPr wrap="none" lIns="0" tIns="0" rIns="0" bIns="0" rtlCol="0" anchor="t"/>
          <a:lstStyle/>
          <a:p>
            <a:pPr algn="l" indent="0" marL="0">
              <a:lnSpc>
                <a:spcPct val="104000"/>
              </a:lnSpc>
              <a:buNone/>
            </a:pPr>
            <a:r>
              <a:rPr lang="en-US" sz="1850" dirty="0">
                <a:solidFill>
                  <a:srgbClr val="201B18"/>
                </a:solidFill>
                <a:latin typeface="Alice" pitchFamily="34" charset="0"/>
                <a:ea typeface="Alice" pitchFamily="34" charset="-122"/>
                <a:cs typeface="Alice" pitchFamily="34" charset="-120"/>
              </a:rPr>
              <a:t>Rule Three Columns on Every TOC Page, Labelled Exactly:</a:t>
            </a:r>
            <a:endParaRPr lang="en-US" sz="1850" dirty="0"/>
          </a:p>
        </p:txBody>
      </p:sp>
      <p:sp>
        <p:nvSpPr>
          <p:cNvPr id="5" name="Shape 3"/>
          <p:cNvSpPr/>
          <p:nvPr/>
        </p:nvSpPr>
        <p:spPr>
          <a:xfrm>
            <a:off x="661475" y="3015456"/>
            <a:ext cx="10868745" cy="2747764"/>
          </a:xfrm>
          <a:prstGeom prst="roundRect">
            <a:avLst>
              <a:gd name="adj" fmla="val 6191"/>
            </a:avLst>
          </a:prstGeom>
          <a:noFill/>
          <a:ln w="6350">
            <a:solidFill>
              <a:srgbClr val="000000">
                <a:alpha val="8000"/>
              </a:srgbClr>
            </a:solidFill>
            <a:prstDash val="solid"/>
          </a:ln>
        </p:spPr>
      </p:sp>
      <p:sp>
        <p:nvSpPr>
          <p:cNvPr id="6" name="Shape 4"/>
          <p:cNvSpPr/>
          <p:nvPr/>
        </p:nvSpPr>
        <p:spPr>
          <a:xfrm>
            <a:off x="661475" y="3566914"/>
            <a:ext cx="10868745" cy="11814"/>
          </a:xfrm>
          <a:prstGeom prst="rect">
            <a:avLst/>
          </a:prstGeom>
          <a:solidFill>
            <a:srgbClr val="000000">
              <a:alpha val="8000"/>
            </a:srgbClr>
          </a:solidFill>
          <a:ln/>
        </p:spPr>
      </p:sp>
      <p:sp>
        <p:nvSpPr>
          <p:cNvPr id="7" name="Shape 5"/>
          <p:cNvSpPr/>
          <p:nvPr/>
        </p:nvSpPr>
        <p:spPr>
          <a:xfrm>
            <a:off x="661475" y="4115197"/>
            <a:ext cx="10868745" cy="11814"/>
          </a:xfrm>
          <a:prstGeom prst="rect">
            <a:avLst/>
          </a:prstGeom>
          <a:solidFill>
            <a:srgbClr val="000000">
              <a:alpha val="8000"/>
            </a:srgbClr>
          </a:solidFill>
          <a:ln/>
        </p:spPr>
      </p:sp>
      <p:sp>
        <p:nvSpPr>
          <p:cNvPr id="8" name="Shape 6"/>
          <p:cNvSpPr/>
          <p:nvPr/>
        </p:nvSpPr>
        <p:spPr>
          <a:xfrm>
            <a:off x="661475" y="4663480"/>
            <a:ext cx="10868745" cy="11814"/>
          </a:xfrm>
          <a:prstGeom prst="rect">
            <a:avLst/>
          </a:prstGeom>
          <a:solidFill>
            <a:srgbClr val="000000">
              <a:alpha val="8000"/>
            </a:srgbClr>
          </a:solidFill>
          <a:ln/>
        </p:spPr>
      </p:sp>
      <p:sp>
        <p:nvSpPr>
          <p:cNvPr id="9" name="Shape 7"/>
          <p:cNvSpPr/>
          <p:nvPr/>
        </p:nvSpPr>
        <p:spPr>
          <a:xfrm>
            <a:off x="661475" y="5211762"/>
            <a:ext cx="10868745" cy="11814"/>
          </a:xfrm>
          <a:prstGeom prst="rect">
            <a:avLst/>
          </a:prstGeom>
          <a:solidFill>
            <a:srgbClr val="000000">
              <a:alpha val="8000"/>
            </a:srgbClr>
          </a:solidFill>
          <a:ln/>
        </p:spPr>
      </p:sp>
      <p:sp>
        <p:nvSpPr>
          <p:cNvPr id="10" name="Shape 8"/>
          <p:cNvSpPr/>
          <p:nvPr/>
        </p:nvSpPr>
        <p:spPr>
          <a:xfrm>
            <a:off x="2839173" y="3015456"/>
            <a:ext cx="11814" cy="2747764"/>
          </a:xfrm>
          <a:prstGeom prst="rect">
            <a:avLst/>
          </a:prstGeom>
          <a:solidFill>
            <a:srgbClr val="000000">
              <a:alpha val="8000"/>
            </a:srgbClr>
          </a:solidFill>
          <a:ln/>
        </p:spPr>
      </p:sp>
      <p:sp>
        <p:nvSpPr>
          <p:cNvPr id="11" name="Shape 9"/>
          <p:cNvSpPr/>
          <p:nvPr/>
        </p:nvSpPr>
        <p:spPr>
          <a:xfrm>
            <a:off x="8809909" y="3015456"/>
            <a:ext cx="11814" cy="2747764"/>
          </a:xfrm>
          <a:prstGeom prst="rect">
            <a:avLst/>
          </a:prstGeom>
          <a:solidFill>
            <a:srgbClr val="000000">
              <a:alpha val="8000"/>
            </a:srgbClr>
          </a:solidFill>
          <a:ln/>
        </p:spPr>
      </p:sp>
      <p:sp>
        <p:nvSpPr>
          <p:cNvPr id="12" name="Text 10"/>
          <p:cNvSpPr/>
          <p:nvPr/>
        </p:nvSpPr>
        <p:spPr>
          <a:xfrm>
            <a:off x="857030" y="3141563"/>
            <a:ext cx="2399545" cy="302419"/>
          </a:xfrm>
          <a:prstGeom prst="rect">
            <a:avLst/>
          </a:prstGeom>
          <a:noFill/>
          <a:ln/>
        </p:spPr>
        <p:txBody>
          <a:bodyPr wrap="none" lIns="0" tIns="0" rIns="0" bIns="0" rtlCol="0" anchor="t"/>
          <a:lstStyle/>
          <a:p>
            <a:pPr algn="l" indent="0" marL="0">
              <a:lnSpc>
                <a:spcPct val="133000"/>
              </a:lnSpc>
              <a:buNone/>
            </a:pPr>
            <a:r>
              <a:rPr lang="en-US" sz="1450" b="1" dirty="0">
                <a:solidFill>
                  <a:srgbClr val="504C49"/>
                </a:solidFill>
                <a:latin typeface="Source Sans 3 Bold" pitchFamily="34" charset="0"/>
                <a:ea typeface="Source Sans 3 Bold" pitchFamily="34" charset="-122"/>
                <a:cs typeface="Source Sans 3 Bold" pitchFamily="34" charset="-120"/>
              </a:rPr>
              <a:t>DATE</a:t>
            </a:r>
            <a:endParaRPr lang="en-US" sz="1450" dirty="0"/>
          </a:p>
        </p:txBody>
      </p:sp>
      <p:sp>
        <p:nvSpPr>
          <p:cNvPr id="13" name="Text 11"/>
          <p:cNvSpPr/>
          <p:nvPr/>
        </p:nvSpPr>
        <p:spPr>
          <a:xfrm>
            <a:off x="3031355" y="3141563"/>
            <a:ext cx="6195957" cy="302419"/>
          </a:xfrm>
          <a:prstGeom prst="rect">
            <a:avLst/>
          </a:prstGeom>
          <a:noFill/>
          <a:ln/>
        </p:spPr>
        <p:txBody>
          <a:bodyPr wrap="none" lIns="0" tIns="0" rIns="0" bIns="0" rtlCol="0" anchor="t"/>
          <a:lstStyle/>
          <a:p>
            <a:pPr algn="l" indent="0" marL="0">
              <a:lnSpc>
                <a:spcPct val="133000"/>
              </a:lnSpc>
              <a:buNone/>
            </a:pPr>
            <a:r>
              <a:rPr lang="en-US" sz="1450" b="1" dirty="0">
                <a:solidFill>
                  <a:srgbClr val="504C49"/>
                </a:solidFill>
                <a:latin typeface="Source Sans 3 Bold" pitchFamily="34" charset="0"/>
                <a:ea typeface="Source Sans 3 Bold" pitchFamily="34" charset="-122"/>
                <a:cs typeface="Source Sans 3 Bold" pitchFamily="34" charset="-120"/>
              </a:rPr>
              <a:t>ASSIGNMENT NAME</a:t>
            </a:r>
            <a:endParaRPr lang="en-US" sz="1450" dirty="0"/>
          </a:p>
        </p:txBody>
      </p:sp>
      <p:sp>
        <p:nvSpPr>
          <p:cNvPr id="14" name="Text 12"/>
          <p:cNvSpPr/>
          <p:nvPr/>
        </p:nvSpPr>
        <p:spPr>
          <a:xfrm>
            <a:off x="9002090" y="3141563"/>
            <a:ext cx="2942358" cy="302419"/>
          </a:xfrm>
          <a:prstGeom prst="rect">
            <a:avLst/>
          </a:prstGeom>
          <a:noFill/>
          <a:ln/>
        </p:spPr>
        <p:txBody>
          <a:bodyPr wrap="none" lIns="0" tIns="0" rIns="0" bIns="0" rtlCol="0" anchor="t"/>
          <a:lstStyle/>
          <a:p>
            <a:pPr algn="l" indent="0" marL="0">
              <a:lnSpc>
                <a:spcPct val="133000"/>
              </a:lnSpc>
              <a:buNone/>
            </a:pPr>
            <a:r>
              <a:rPr lang="en-US" sz="1450" b="1" dirty="0">
                <a:solidFill>
                  <a:srgbClr val="504C49"/>
                </a:solidFill>
                <a:latin typeface="Source Sans 3 Bold" pitchFamily="34" charset="0"/>
                <a:ea typeface="Source Sans 3 Bold" pitchFamily="34" charset="-122"/>
                <a:cs typeface="Source Sans 3 Bold" pitchFamily="34" charset="-120"/>
              </a:rPr>
              <a:t>PAGE NUMBER</a:t>
            </a:r>
            <a:endParaRPr lang="en-US" sz="1450" dirty="0"/>
          </a:p>
        </p:txBody>
      </p:sp>
      <p:sp>
        <p:nvSpPr>
          <p:cNvPr id="15" name="Text 13"/>
          <p:cNvSpPr/>
          <p:nvPr/>
        </p:nvSpPr>
        <p:spPr>
          <a:xfrm>
            <a:off x="857030" y="3689846"/>
            <a:ext cx="2399545"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8/25</a:t>
            </a:r>
            <a:endParaRPr lang="en-US" sz="1450" dirty="0"/>
          </a:p>
        </p:txBody>
      </p:sp>
      <p:sp>
        <p:nvSpPr>
          <p:cNvPr id="16" name="Text 14"/>
          <p:cNvSpPr/>
          <p:nvPr/>
        </p:nvSpPr>
        <p:spPr>
          <a:xfrm>
            <a:off x="3031355" y="3689846"/>
            <a:ext cx="6195957"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Do Now: Angle Pairs</a:t>
            </a:r>
            <a:endParaRPr lang="en-US" sz="1450" dirty="0"/>
          </a:p>
        </p:txBody>
      </p:sp>
      <p:sp>
        <p:nvSpPr>
          <p:cNvPr id="17" name="Text 15"/>
          <p:cNvSpPr/>
          <p:nvPr/>
        </p:nvSpPr>
        <p:spPr>
          <a:xfrm>
            <a:off x="9002090" y="3689846"/>
            <a:ext cx="2942358"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6</a:t>
            </a:r>
            <a:endParaRPr lang="en-US" sz="1450" dirty="0"/>
          </a:p>
        </p:txBody>
      </p:sp>
      <p:sp>
        <p:nvSpPr>
          <p:cNvPr id="18" name="Text 16"/>
          <p:cNvSpPr/>
          <p:nvPr/>
        </p:nvSpPr>
        <p:spPr>
          <a:xfrm>
            <a:off x="857030" y="4238129"/>
            <a:ext cx="2399545"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8/25</a:t>
            </a:r>
            <a:endParaRPr lang="en-US" sz="1450" dirty="0"/>
          </a:p>
        </p:txBody>
      </p:sp>
      <p:sp>
        <p:nvSpPr>
          <p:cNvPr id="19" name="Text 17"/>
          <p:cNvSpPr/>
          <p:nvPr/>
        </p:nvSpPr>
        <p:spPr>
          <a:xfrm>
            <a:off x="3031355" y="4238129"/>
            <a:ext cx="6195957"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Guided Notes: Types of Angles</a:t>
            </a:r>
            <a:endParaRPr lang="en-US" sz="1450" dirty="0"/>
          </a:p>
        </p:txBody>
      </p:sp>
      <p:sp>
        <p:nvSpPr>
          <p:cNvPr id="20" name="Text 18"/>
          <p:cNvSpPr/>
          <p:nvPr/>
        </p:nvSpPr>
        <p:spPr>
          <a:xfrm>
            <a:off x="9002090" y="4238129"/>
            <a:ext cx="2942358"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7</a:t>
            </a:r>
            <a:endParaRPr lang="en-US" sz="1450" dirty="0"/>
          </a:p>
        </p:txBody>
      </p:sp>
      <p:sp>
        <p:nvSpPr>
          <p:cNvPr id="21" name="Text 19"/>
          <p:cNvSpPr/>
          <p:nvPr/>
        </p:nvSpPr>
        <p:spPr>
          <a:xfrm>
            <a:off x="857030" y="4786412"/>
            <a:ext cx="2399545"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8/27</a:t>
            </a:r>
            <a:endParaRPr lang="en-US" sz="1450" dirty="0"/>
          </a:p>
        </p:txBody>
      </p:sp>
      <p:sp>
        <p:nvSpPr>
          <p:cNvPr id="22" name="Text 20"/>
          <p:cNvSpPr/>
          <p:nvPr/>
        </p:nvSpPr>
        <p:spPr>
          <a:xfrm>
            <a:off x="3031355" y="4786412"/>
            <a:ext cx="6195957"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Vocabulary: Linear Pair &amp; Vertical Angles</a:t>
            </a:r>
            <a:endParaRPr lang="en-US" sz="1450" dirty="0"/>
          </a:p>
        </p:txBody>
      </p:sp>
      <p:sp>
        <p:nvSpPr>
          <p:cNvPr id="23" name="Text 21"/>
          <p:cNvSpPr/>
          <p:nvPr/>
        </p:nvSpPr>
        <p:spPr>
          <a:xfrm>
            <a:off x="9002090" y="4786412"/>
            <a:ext cx="2942358"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8</a:t>
            </a:r>
            <a:endParaRPr lang="en-US" sz="1450" dirty="0"/>
          </a:p>
        </p:txBody>
      </p:sp>
      <p:sp>
        <p:nvSpPr>
          <p:cNvPr id="24" name="Text 22"/>
          <p:cNvSpPr/>
          <p:nvPr/>
        </p:nvSpPr>
        <p:spPr>
          <a:xfrm>
            <a:off x="857030" y="5334695"/>
            <a:ext cx="2399545"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8/28</a:t>
            </a:r>
            <a:endParaRPr lang="en-US" sz="1450" dirty="0"/>
          </a:p>
        </p:txBody>
      </p:sp>
      <p:sp>
        <p:nvSpPr>
          <p:cNvPr id="25" name="Text 23"/>
          <p:cNvSpPr/>
          <p:nvPr/>
        </p:nvSpPr>
        <p:spPr>
          <a:xfrm>
            <a:off x="3031355" y="5334695"/>
            <a:ext cx="6195957"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Lab: Measuring Angles Activity</a:t>
            </a:r>
            <a:endParaRPr lang="en-US" sz="1450" dirty="0"/>
          </a:p>
        </p:txBody>
      </p:sp>
      <p:sp>
        <p:nvSpPr>
          <p:cNvPr id="26" name="Text 24"/>
          <p:cNvSpPr/>
          <p:nvPr/>
        </p:nvSpPr>
        <p:spPr>
          <a:xfrm>
            <a:off x="9002090" y="5334695"/>
            <a:ext cx="2942358"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10</a:t>
            </a:r>
            <a:endParaRPr lang="en-US" sz="1450" dirty="0"/>
          </a:p>
        </p:txBody>
      </p:sp>
      <p:sp>
        <p:nvSpPr>
          <p:cNvPr id="27" name="Text 25"/>
          <p:cNvSpPr/>
          <p:nvPr/>
        </p:nvSpPr>
        <p:spPr>
          <a:xfrm>
            <a:off x="661475" y="5975846"/>
            <a:ext cx="11478330" cy="302419"/>
          </a:xfrm>
          <a:prstGeom prst="rect">
            <a:avLst/>
          </a:prstGeom>
          <a:noFill/>
          <a:ln/>
        </p:spPr>
        <p:txBody>
          <a:bodyPr wrap="none" lIns="0" tIns="0" rIns="0" bIns="0" rtlCol="0" anchor="t"/>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Log every entry the moment you begin it — not at the end of the week. Your TOC is only useful if it is current.</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731143"/>
            <a:ext cx="5218280" cy="553740"/>
          </a:xfrm>
          <a:prstGeom prst="rect">
            <a:avLst/>
          </a:prstGeom>
          <a:noFill/>
          <a:ln/>
        </p:spPr>
        <p:txBody>
          <a:bodyPr wrap="none" lIns="0" tIns="0" rIns="0" bIns="0" rtlCol="0" anchor="t"/>
          <a:lstStyle/>
          <a:p>
            <a:pPr algn="l" indent="0" marL="0">
              <a:lnSpc>
                <a:spcPct val="104000"/>
              </a:lnSpc>
              <a:buNone/>
            </a:pPr>
            <a:r>
              <a:rPr lang="en-US" sz="3450" dirty="0">
                <a:solidFill>
                  <a:srgbClr val="201B18"/>
                </a:solidFill>
                <a:latin typeface="Alice" pitchFamily="34" charset="0"/>
                <a:ea typeface="Alice" pitchFamily="34" charset="-122"/>
                <a:cs typeface="Alice" pitchFamily="34" charset="-120"/>
              </a:rPr>
              <a:t>Page 5: Leave It Blank</a:t>
            </a:r>
            <a:endParaRPr lang="en-US" sz="3450" dirty="0"/>
          </a:p>
        </p:txBody>
      </p:sp>
      <p:sp>
        <p:nvSpPr>
          <p:cNvPr id="3" name="Text 1"/>
          <p:cNvSpPr/>
          <p:nvPr/>
        </p:nvSpPr>
        <p:spPr>
          <a:xfrm>
            <a:off x="661475" y="1450975"/>
            <a:ext cx="5218280" cy="549275"/>
          </a:xfrm>
          <a:prstGeom prst="rect">
            <a:avLst/>
          </a:prstGeom>
          <a:noFill/>
          <a:ln/>
        </p:spPr>
        <p:txBody>
          <a:bodyPr wrap="square" lIns="0" tIns="0" rIns="0" bIns="0" rtlCol="0" anchor="t">
            <a:normAutofit/>
          </a:bodyPr>
          <a:lstStyle/>
          <a:p>
            <a:pPr algn="l" indent="0" marL="0">
              <a:lnSpc>
                <a:spcPct val="129000"/>
              </a:lnSpc>
              <a:buNone/>
            </a:pPr>
            <a:r>
              <a:rPr lang="en-US" sz="1350" dirty="0">
                <a:solidFill>
                  <a:srgbClr val="504C49"/>
                </a:solidFill>
                <a:latin typeface="Source Sans 3" pitchFamily="34" charset="0"/>
                <a:ea typeface="Source Sans 3" pitchFamily="34" charset="-122"/>
                <a:cs typeface="Source Sans 3" pitchFamily="34" charset="-120"/>
              </a:rPr>
              <a:t>Page 5 is your </a:t>
            </a:r>
            <a:pPr algn="l" indent="0" marL="0">
              <a:lnSpc>
                <a:spcPct val="129000"/>
              </a:lnSpc>
              <a:buNone/>
            </a:pPr>
            <a:r>
              <a:rPr lang="en-US" sz="1350" b="1" dirty="0">
                <a:solidFill>
                  <a:srgbClr val="504C49"/>
                </a:solidFill>
                <a:latin typeface="Source Sans 3 Bold" pitchFamily="34" charset="0"/>
                <a:ea typeface="Source Sans 3 Bold" pitchFamily="34" charset="-122"/>
                <a:cs typeface="Source Sans 3 Bold" pitchFamily="34" charset="-120"/>
              </a:rPr>
              <a:t>buffer page</a:t>
            </a:r>
            <a:pPr algn="l" indent="0" marL="0">
              <a:lnSpc>
                <a:spcPct val="129000"/>
              </a:lnSpc>
              <a:buNone/>
            </a:pPr>
            <a:r>
              <a:rPr lang="en-US" sz="1350" dirty="0">
                <a:solidFill>
                  <a:srgbClr val="504C49"/>
                </a:solidFill>
                <a:latin typeface="Source Sans 3" pitchFamily="34" charset="0"/>
                <a:ea typeface="Source Sans 3" pitchFamily="34" charset="-122"/>
                <a:cs typeface="Source Sans 3" pitchFamily="34" charset="-120"/>
              </a:rPr>
              <a:t>. You do not write on it during normal class operation.</a:t>
            </a:r>
            <a:endParaRPr lang="en-US" sz="1350" dirty="0"/>
          </a:p>
        </p:txBody>
      </p:sp>
      <p:sp>
        <p:nvSpPr>
          <p:cNvPr id="4" name="Text 2"/>
          <p:cNvSpPr/>
          <p:nvPr/>
        </p:nvSpPr>
        <p:spPr>
          <a:xfrm>
            <a:off x="661475" y="2166342"/>
            <a:ext cx="5218280" cy="276920"/>
          </a:xfrm>
          <a:prstGeom prst="rect">
            <a:avLst/>
          </a:prstGeom>
          <a:noFill/>
          <a:ln/>
        </p:spPr>
        <p:txBody>
          <a:bodyPr wrap="none" lIns="0" tIns="0" rIns="0" bIns="0" rtlCol="0" anchor="t"/>
          <a:lstStyle/>
          <a:p>
            <a:pPr algn="l" indent="0" marL="0">
              <a:lnSpc>
                <a:spcPct val="104000"/>
              </a:lnSpc>
              <a:buNone/>
            </a:pPr>
            <a:r>
              <a:rPr lang="en-US" sz="1700" dirty="0">
                <a:solidFill>
                  <a:srgbClr val="201B18"/>
                </a:solidFill>
                <a:latin typeface="Alice" pitchFamily="34" charset="0"/>
                <a:ea typeface="Alice" pitchFamily="34" charset="-122"/>
                <a:cs typeface="Alice" pitchFamily="34" charset="-120"/>
              </a:rPr>
              <a:t>What It Is For</a:t>
            </a:r>
            <a:endParaRPr lang="en-US" sz="1700" dirty="0"/>
          </a:p>
        </p:txBody>
      </p:sp>
      <p:sp>
        <p:nvSpPr>
          <p:cNvPr id="5" name="Text 3"/>
          <p:cNvSpPr/>
          <p:nvPr/>
        </p:nvSpPr>
        <p:spPr>
          <a:xfrm>
            <a:off x="661475" y="2609354"/>
            <a:ext cx="5218280" cy="823913"/>
          </a:xfrm>
          <a:prstGeom prst="rect">
            <a:avLst/>
          </a:prstGeom>
          <a:noFill/>
          <a:ln/>
        </p:spPr>
        <p:txBody>
          <a:bodyPr wrap="square" lIns="0" tIns="0" rIns="0" bIns="0" rtlCol="0" anchor="t">
            <a:normAutofit/>
          </a:bodyPr>
          <a:lstStyle/>
          <a:p>
            <a:pPr algn="l" indent="0" marL="0">
              <a:lnSpc>
                <a:spcPct val="129000"/>
              </a:lnSpc>
              <a:buNone/>
            </a:pPr>
            <a:r>
              <a:rPr lang="en-US" sz="1350" dirty="0">
                <a:solidFill>
                  <a:srgbClr val="504C49"/>
                </a:solidFill>
                <a:latin typeface="Source Sans 3" pitchFamily="34" charset="0"/>
                <a:ea typeface="Source Sans 3" pitchFamily="34" charset="-122"/>
                <a:cs typeface="Source Sans 3" pitchFamily="34" charset="-120"/>
              </a:rPr>
              <a:t>If your Table of Contents on pages 1–4 fills up before the year ends, it continues here. This is a planned overflow — not a mistake. A full Table of Contents is actually a sign that your notebook is doing its job.</a:t>
            </a:r>
            <a:endParaRPr lang="en-US" sz="1350" dirty="0"/>
          </a:p>
        </p:txBody>
      </p:sp>
      <p:sp>
        <p:nvSpPr>
          <p:cNvPr id="6" name="Text 4"/>
          <p:cNvSpPr/>
          <p:nvPr/>
        </p:nvSpPr>
        <p:spPr>
          <a:xfrm>
            <a:off x="661475" y="3599359"/>
            <a:ext cx="5218280" cy="276920"/>
          </a:xfrm>
          <a:prstGeom prst="rect">
            <a:avLst/>
          </a:prstGeom>
          <a:noFill/>
          <a:ln/>
        </p:spPr>
        <p:txBody>
          <a:bodyPr wrap="none" lIns="0" tIns="0" rIns="0" bIns="0" rtlCol="0" anchor="t"/>
          <a:lstStyle/>
          <a:p>
            <a:pPr algn="l" indent="0" marL="0">
              <a:lnSpc>
                <a:spcPct val="104000"/>
              </a:lnSpc>
              <a:buNone/>
            </a:pPr>
            <a:r>
              <a:rPr lang="en-US" sz="1700" dirty="0">
                <a:solidFill>
                  <a:srgbClr val="201B18"/>
                </a:solidFill>
                <a:latin typeface="Alice" pitchFamily="34" charset="0"/>
                <a:ea typeface="Alice" pitchFamily="34" charset="-122"/>
                <a:cs typeface="Alice" pitchFamily="34" charset="-120"/>
              </a:rPr>
              <a:t>What It Is Not For</a:t>
            </a:r>
            <a:endParaRPr lang="en-US" sz="1700" dirty="0"/>
          </a:p>
        </p:txBody>
      </p:sp>
      <p:sp>
        <p:nvSpPr>
          <p:cNvPr id="7" name="Text 5"/>
          <p:cNvSpPr/>
          <p:nvPr/>
        </p:nvSpPr>
        <p:spPr>
          <a:xfrm>
            <a:off x="661475" y="4042370"/>
            <a:ext cx="5218280" cy="940197"/>
          </a:xfrm>
          <a:prstGeom prst="rect">
            <a:avLst/>
          </a:prstGeom>
          <a:noFill/>
          <a:ln/>
        </p:spPr>
        <p:txBody>
          <a:bodyPr wrap="square" lIns="0" tIns="70882" rIns="0" bIns="0" rtlCol="0" anchor="t">
            <a:normAutofit/>
          </a:bodyPr>
          <a:lstStyle/>
          <a:p>
            <a:pPr algn="l" marL="274320" indent="-274320">
              <a:lnSpc>
                <a:spcPct val="129000"/>
              </a:lnSpc>
              <a:buSzPct val="100000"/>
              <a:buChar char="•"/>
            </a:pPr>
            <a:r>
              <a:rPr lang="en-US" sz="1350" dirty="0">
                <a:solidFill>
                  <a:srgbClr val="504C49"/>
                </a:solidFill>
                <a:latin typeface="Source Sans 3" pitchFamily="34" charset="0"/>
                <a:ea typeface="Source Sans 3" pitchFamily="34" charset="-122"/>
                <a:cs typeface="Source Sans 3" pitchFamily="34" charset="-120"/>
              </a:rPr>
              <a:t>Not for doodles</a:t>
            </a:r>
            <a:endParaRPr lang="en-US" sz="1350" dirty="0"/>
          </a:p>
          <a:p>
            <a:pPr algn="l" marL="274320" indent="-274320">
              <a:lnSpc>
                <a:spcPct val="129000"/>
              </a:lnSpc>
              <a:buSzPct val="100000"/>
              <a:buChar char="•"/>
            </a:pPr>
            <a:r>
              <a:rPr lang="en-US" sz="1350" dirty="0">
                <a:solidFill>
                  <a:srgbClr val="504C49"/>
                </a:solidFill>
                <a:latin typeface="Source Sans 3" pitchFamily="34" charset="0"/>
                <a:ea typeface="Source Sans 3" pitchFamily="34" charset="-122"/>
                <a:cs typeface="Source Sans 3" pitchFamily="34" charset="-120"/>
              </a:rPr>
              <a:t>Not for homework</a:t>
            </a:r>
            <a:endParaRPr lang="en-US" sz="1350" dirty="0"/>
          </a:p>
          <a:p>
            <a:pPr algn="l" marL="274320" indent="-274320">
              <a:lnSpc>
                <a:spcPct val="129000"/>
              </a:lnSpc>
              <a:buSzPct val="100000"/>
              <a:buChar char="•"/>
            </a:pPr>
            <a:r>
              <a:rPr lang="en-US" sz="1350" dirty="0">
                <a:solidFill>
                  <a:srgbClr val="504C49"/>
                </a:solidFill>
                <a:latin typeface="Source Sans 3" pitchFamily="34" charset="0"/>
                <a:ea typeface="Source Sans 3" pitchFamily="34" charset="-122"/>
                <a:cs typeface="Source Sans 3" pitchFamily="34" charset="-120"/>
              </a:rPr>
              <a:t>Not for extra notes that spill over from page 6</a:t>
            </a:r>
            <a:endParaRPr lang="en-US" sz="1350" dirty="0"/>
          </a:p>
        </p:txBody>
      </p:sp>
      <p:sp>
        <p:nvSpPr>
          <p:cNvPr id="8" name="Shape 6"/>
          <p:cNvSpPr/>
          <p:nvPr/>
        </p:nvSpPr>
        <p:spPr>
          <a:xfrm>
            <a:off x="661475" y="5169396"/>
            <a:ext cx="5218280" cy="936625"/>
          </a:xfrm>
          <a:prstGeom prst="roundRect">
            <a:avLst>
              <a:gd name="adj" fmla="val 17028"/>
            </a:avLst>
          </a:prstGeom>
          <a:solidFill>
            <a:srgbClr val="F3E3D8"/>
          </a:solidFill>
          <a:ln/>
        </p:spPr>
      </p:sp>
      <p:pic>
        <p:nvPicPr>
          <p:cNvPr id="9" name="Image 0" descr="preencoded.png">    </p:cNvPr>
          <p:cNvPicPr>
            <a:picLocks noChangeAspect="1"/>
          </p:cNvPicPr>
          <p:nvPr/>
        </p:nvPicPr>
        <p:blipFill>
          <a:blip r:embed="rId1"/>
          <a:stretch>
            <a:fillRect/>
          </a:stretch>
        </p:blipFill>
        <p:spPr>
          <a:xfrm>
            <a:off x="838675" y="5415161"/>
            <a:ext cx="221451" cy="177205"/>
          </a:xfrm>
          <a:prstGeom prst="rect">
            <a:avLst/>
          </a:prstGeom>
        </p:spPr>
      </p:pic>
      <p:sp>
        <p:nvSpPr>
          <p:cNvPr id="10" name="Text 7"/>
          <p:cNvSpPr/>
          <p:nvPr/>
        </p:nvSpPr>
        <p:spPr>
          <a:xfrm>
            <a:off x="1237326" y="5363071"/>
            <a:ext cx="4465228" cy="549275"/>
          </a:xfrm>
          <a:prstGeom prst="rect">
            <a:avLst/>
          </a:prstGeom>
          <a:noFill/>
          <a:ln/>
        </p:spPr>
        <p:txBody>
          <a:bodyPr wrap="square" lIns="0" tIns="0" rIns="0" bIns="0" rtlCol="0" anchor="t">
            <a:normAutofit/>
          </a:bodyPr>
          <a:lstStyle/>
          <a:p>
            <a:pPr algn="l" indent="0" marL="0">
              <a:lnSpc>
                <a:spcPct val="129000"/>
              </a:lnSpc>
              <a:buNone/>
            </a:pPr>
            <a:r>
              <a:rPr lang="en-US" sz="1350" dirty="0">
                <a:solidFill>
                  <a:srgbClr val="000000"/>
                </a:solidFill>
                <a:latin typeface="Source Sans 3" pitchFamily="34" charset="0"/>
                <a:ea typeface="Source Sans 3" pitchFamily="34" charset="-122"/>
                <a:cs typeface="Source Sans 3" pitchFamily="34" charset="-120"/>
              </a:rPr>
              <a:t>If Page 5 stays blank all year, that is perfectly fine. It is insurance — every well-designed system has a margin.</a:t>
            </a:r>
            <a:endParaRPr lang="en-US" sz="1350" dirty="0"/>
          </a:p>
        </p:txBody>
      </p:sp>
      <p:sp>
        <p:nvSpPr>
          <p:cNvPr id="11" name="Shape 8"/>
          <p:cNvSpPr/>
          <p:nvPr/>
        </p:nvSpPr>
        <p:spPr>
          <a:xfrm>
            <a:off x="6318290" y="751880"/>
            <a:ext cx="2526046" cy="1072059"/>
          </a:xfrm>
          <a:prstGeom prst="roundRect">
            <a:avLst>
              <a:gd name="adj" fmla="val 14876"/>
            </a:avLst>
          </a:prstGeom>
          <a:solidFill>
            <a:srgbClr val="FFFFFF"/>
          </a:solidFill>
          <a:ln/>
          <a:effectLst>
            <a:outerShdw sx="100000" sy="100000" kx="0" ky="0" algn="bl" rotWithShape="0" blurRad="265430" dist="127" dir="16200000">
              <a:srgbClr val="333333">
                <a:alpha val="10000"/>
              </a:srgbClr>
            </a:outerShdw>
          </a:effectLst>
        </p:spPr>
      </p:sp>
      <p:sp>
        <p:nvSpPr>
          <p:cNvPr id="12" name="Text 9"/>
          <p:cNvSpPr/>
          <p:nvPr/>
        </p:nvSpPr>
        <p:spPr>
          <a:xfrm>
            <a:off x="6495491" y="929084"/>
            <a:ext cx="2171646" cy="276920"/>
          </a:xfrm>
          <a:prstGeom prst="rect">
            <a:avLst/>
          </a:prstGeom>
          <a:noFill/>
          <a:ln/>
        </p:spPr>
        <p:txBody>
          <a:bodyPr wrap="none" lIns="0" tIns="0" rIns="0" bIns="0" rtlCol="0" anchor="t"/>
          <a:lstStyle/>
          <a:p>
            <a:pPr algn="l" indent="0" marL="0">
              <a:lnSpc>
                <a:spcPct val="104000"/>
              </a:lnSpc>
              <a:buNone/>
            </a:pPr>
            <a:r>
              <a:rPr lang="en-US" sz="1700" dirty="0">
                <a:solidFill>
                  <a:srgbClr val="504C49"/>
                </a:solidFill>
                <a:latin typeface="Alice" pitchFamily="34" charset="0"/>
                <a:ea typeface="Alice" pitchFamily="34" charset="-122"/>
                <a:cs typeface="Alice" pitchFamily="34" charset="-120"/>
              </a:rPr>
              <a:t>Pages 1–4</a:t>
            </a:r>
            <a:endParaRPr lang="en-US" sz="1700" dirty="0"/>
          </a:p>
        </p:txBody>
      </p:sp>
      <p:sp>
        <p:nvSpPr>
          <p:cNvPr id="13" name="Text 10"/>
          <p:cNvSpPr/>
          <p:nvPr/>
        </p:nvSpPr>
        <p:spPr>
          <a:xfrm>
            <a:off x="6495491" y="1372096"/>
            <a:ext cx="2171646" cy="274638"/>
          </a:xfrm>
          <a:prstGeom prst="rect">
            <a:avLst/>
          </a:prstGeom>
          <a:noFill/>
          <a:ln/>
        </p:spPr>
        <p:txBody>
          <a:bodyPr wrap="none" lIns="0" tIns="0" rIns="0" bIns="0" rtlCol="0" anchor="t"/>
          <a:lstStyle/>
          <a:p>
            <a:pPr algn="l" indent="0" marL="0">
              <a:lnSpc>
                <a:spcPct val="129000"/>
              </a:lnSpc>
              <a:buNone/>
            </a:pPr>
            <a:r>
              <a:rPr lang="en-US" sz="1350" dirty="0">
                <a:solidFill>
                  <a:srgbClr val="504C49"/>
                </a:solidFill>
                <a:latin typeface="Source Sans 3" pitchFamily="34" charset="0"/>
                <a:ea typeface="Source Sans 3" pitchFamily="34" charset="-122"/>
                <a:cs typeface="Source Sans 3" pitchFamily="34" charset="-120"/>
              </a:rPr>
              <a:t>Table of Contents</a:t>
            </a:r>
            <a:endParaRPr lang="en-US" sz="1350" dirty="0"/>
          </a:p>
        </p:txBody>
      </p:sp>
      <p:sp>
        <p:nvSpPr>
          <p:cNvPr id="14" name="Shape 11"/>
          <p:cNvSpPr/>
          <p:nvPr/>
        </p:nvSpPr>
        <p:spPr>
          <a:xfrm>
            <a:off x="9010425" y="751880"/>
            <a:ext cx="2526145" cy="1072059"/>
          </a:xfrm>
          <a:prstGeom prst="roundRect">
            <a:avLst>
              <a:gd name="adj" fmla="val 14876"/>
            </a:avLst>
          </a:prstGeom>
          <a:solidFill>
            <a:srgbClr val="FFFFFF"/>
          </a:solidFill>
          <a:ln/>
          <a:effectLst>
            <a:outerShdw sx="100000" sy="100000" kx="0" ky="0" algn="bl" rotWithShape="0" blurRad="265430" dist="127" dir="16200000">
              <a:srgbClr val="333333">
                <a:alpha val="10000"/>
              </a:srgbClr>
            </a:outerShdw>
          </a:effectLst>
        </p:spPr>
      </p:sp>
      <p:sp>
        <p:nvSpPr>
          <p:cNvPr id="15" name="Text 12"/>
          <p:cNvSpPr/>
          <p:nvPr/>
        </p:nvSpPr>
        <p:spPr>
          <a:xfrm>
            <a:off x="9187625" y="929084"/>
            <a:ext cx="2171745" cy="276920"/>
          </a:xfrm>
          <a:prstGeom prst="rect">
            <a:avLst/>
          </a:prstGeom>
          <a:noFill/>
          <a:ln/>
        </p:spPr>
        <p:txBody>
          <a:bodyPr wrap="none" lIns="0" tIns="0" rIns="0" bIns="0" rtlCol="0" anchor="t"/>
          <a:lstStyle/>
          <a:p>
            <a:pPr algn="l" indent="0" marL="0">
              <a:lnSpc>
                <a:spcPct val="104000"/>
              </a:lnSpc>
              <a:buNone/>
            </a:pPr>
            <a:r>
              <a:rPr lang="en-US" sz="1700" dirty="0">
                <a:solidFill>
                  <a:srgbClr val="504C49"/>
                </a:solidFill>
                <a:latin typeface="Alice" pitchFamily="34" charset="0"/>
                <a:ea typeface="Alice" pitchFamily="34" charset="-122"/>
                <a:cs typeface="Alice" pitchFamily="34" charset="-120"/>
              </a:rPr>
              <a:t>Page 5</a:t>
            </a:r>
            <a:endParaRPr lang="en-US" sz="1700" dirty="0"/>
          </a:p>
        </p:txBody>
      </p:sp>
      <p:sp>
        <p:nvSpPr>
          <p:cNvPr id="16" name="Text 13"/>
          <p:cNvSpPr/>
          <p:nvPr/>
        </p:nvSpPr>
        <p:spPr>
          <a:xfrm>
            <a:off x="9187625" y="1372096"/>
            <a:ext cx="2171745" cy="274638"/>
          </a:xfrm>
          <a:prstGeom prst="rect">
            <a:avLst/>
          </a:prstGeom>
          <a:noFill/>
          <a:ln/>
        </p:spPr>
        <p:txBody>
          <a:bodyPr wrap="none" lIns="0" tIns="0" rIns="0" bIns="0" rtlCol="0" anchor="t"/>
          <a:lstStyle/>
          <a:p>
            <a:pPr algn="l" indent="0" marL="0">
              <a:lnSpc>
                <a:spcPct val="129000"/>
              </a:lnSpc>
              <a:buNone/>
            </a:pPr>
            <a:r>
              <a:rPr lang="en-US" sz="1350" dirty="0">
                <a:solidFill>
                  <a:srgbClr val="504C49"/>
                </a:solidFill>
                <a:latin typeface="Source Sans 3" pitchFamily="34" charset="0"/>
                <a:ea typeface="Source Sans 3" pitchFamily="34" charset="-122"/>
                <a:cs typeface="Source Sans 3" pitchFamily="34" charset="-120"/>
              </a:rPr>
              <a:t>Buffer — leave blank</a:t>
            </a:r>
            <a:endParaRPr lang="en-US" sz="1350" dirty="0"/>
          </a:p>
        </p:txBody>
      </p:sp>
      <p:sp>
        <p:nvSpPr>
          <p:cNvPr id="17" name="Shape 14"/>
          <p:cNvSpPr/>
          <p:nvPr/>
        </p:nvSpPr>
        <p:spPr>
          <a:xfrm>
            <a:off x="6318290" y="1990030"/>
            <a:ext cx="5218280" cy="1072059"/>
          </a:xfrm>
          <a:prstGeom prst="roundRect">
            <a:avLst>
              <a:gd name="adj" fmla="val 14876"/>
            </a:avLst>
          </a:prstGeom>
          <a:solidFill>
            <a:srgbClr val="FFFFFF"/>
          </a:solidFill>
          <a:ln/>
          <a:effectLst>
            <a:outerShdw sx="100000" sy="100000" kx="0" ky="0" algn="bl" rotWithShape="0" blurRad="265430" dist="127" dir="16200000">
              <a:srgbClr val="333333">
                <a:alpha val="10000"/>
              </a:srgbClr>
            </a:outerShdw>
          </a:effectLst>
        </p:spPr>
      </p:sp>
      <p:sp>
        <p:nvSpPr>
          <p:cNvPr id="18" name="Text 15"/>
          <p:cNvSpPr/>
          <p:nvPr/>
        </p:nvSpPr>
        <p:spPr>
          <a:xfrm>
            <a:off x="6495491" y="2167235"/>
            <a:ext cx="4863879" cy="276920"/>
          </a:xfrm>
          <a:prstGeom prst="rect">
            <a:avLst/>
          </a:prstGeom>
          <a:noFill/>
          <a:ln/>
        </p:spPr>
        <p:txBody>
          <a:bodyPr wrap="none" lIns="0" tIns="0" rIns="0" bIns="0" rtlCol="0" anchor="t"/>
          <a:lstStyle/>
          <a:p>
            <a:pPr algn="l" indent="0" marL="0">
              <a:lnSpc>
                <a:spcPct val="104000"/>
              </a:lnSpc>
              <a:buNone/>
            </a:pPr>
            <a:r>
              <a:rPr lang="en-US" sz="1700" dirty="0">
                <a:solidFill>
                  <a:srgbClr val="504C49"/>
                </a:solidFill>
                <a:latin typeface="Alice" pitchFamily="34" charset="0"/>
                <a:ea typeface="Alice" pitchFamily="34" charset="-122"/>
                <a:cs typeface="Alice" pitchFamily="34" charset="-120"/>
              </a:rPr>
              <a:t>Page 6 →</a:t>
            </a:r>
            <a:endParaRPr lang="en-US" sz="1700" dirty="0"/>
          </a:p>
        </p:txBody>
      </p:sp>
      <p:sp>
        <p:nvSpPr>
          <p:cNvPr id="19" name="Text 16"/>
          <p:cNvSpPr/>
          <p:nvPr/>
        </p:nvSpPr>
        <p:spPr>
          <a:xfrm>
            <a:off x="6495491" y="2610247"/>
            <a:ext cx="4863879" cy="274638"/>
          </a:xfrm>
          <a:prstGeom prst="rect">
            <a:avLst/>
          </a:prstGeom>
          <a:noFill/>
          <a:ln/>
        </p:spPr>
        <p:txBody>
          <a:bodyPr wrap="none" lIns="0" tIns="0" rIns="0" bIns="0" rtlCol="0" anchor="t"/>
          <a:lstStyle/>
          <a:p>
            <a:pPr algn="l" indent="0" marL="0">
              <a:lnSpc>
                <a:spcPct val="129000"/>
              </a:lnSpc>
              <a:buNone/>
            </a:pPr>
            <a:r>
              <a:rPr lang="en-US" sz="1350" dirty="0">
                <a:solidFill>
                  <a:srgbClr val="504C49"/>
                </a:solidFill>
                <a:latin typeface="Source Sans 3" pitchFamily="34" charset="0"/>
                <a:ea typeface="Source Sans 3" pitchFamily="34" charset="-122"/>
                <a:cs typeface="Source Sans 3" pitchFamily="34" charset="-120"/>
              </a:rPr>
              <a:t>All real content begins here</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1209873"/>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201B18"/>
                </a:solidFill>
                <a:latin typeface="Alice" pitchFamily="34" charset="0"/>
                <a:ea typeface="Alice" pitchFamily="34" charset="-122"/>
                <a:cs typeface="Alice" pitchFamily="34" charset="-120"/>
              </a:rPr>
              <a:t>All Real Content Starts on Page 6</a:t>
            </a:r>
            <a:endParaRPr lang="en-US" sz="3700" dirty="0"/>
          </a:p>
        </p:txBody>
      </p:sp>
      <p:sp>
        <p:nvSpPr>
          <p:cNvPr id="3" name="Text 1"/>
          <p:cNvSpPr/>
          <p:nvPr/>
        </p:nvSpPr>
        <p:spPr>
          <a:xfrm>
            <a:off x="661475" y="2178546"/>
            <a:ext cx="10868745"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Page 6 is where your academic year begins. Every Do Now, every set of guided notes, every lab entry, every diagram — it all starts here and builds forward from this point.</a:t>
            </a:r>
            <a:endParaRPr lang="en-US" sz="14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996009"/>
            <a:ext cx="3496877" cy="2652018"/>
          </a:xfrm>
          <a:prstGeom prst="rect">
            <a:avLst/>
          </a:prstGeom>
        </p:spPr>
      </p:pic>
      <p:sp>
        <p:nvSpPr>
          <p:cNvPr id="5" name="Text 2"/>
          <p:cNvSpPr/>
          <p:nvPr/>
        </p:nvSpPr>
        <p:spPr>
          <a:xfrm>
            <a:off x="977479" y="3210421"/>
            <a:ext cx="2966467" cy="295275"/>
          </a:xfrm>
          <a:prstGeom prst="rect">
            <a:avLst/>
          </a:prstGeom>
          <a:noFill/>
          <a:ln/>
        </p:spPr>
        <p:txBody>
          <a:bodyPr wrap="none" lIns="0" tIns="0" rIns="0" bIns="0" rtlCol="0" anchor="t"/>
          <a:lstStyle/>
          <a:p>
            <a:pPr algn="l" indent="0" marL="0">
              <a:lnSpc>
                <a:spcPct val="104000"/>
              </a:lnSpc>
              <a:buNone/>
            </a:pPr>
            <a:r>
              <a:rPr lang="en-US" sz="1850" dirty="0">
                <a:solidFill>
                  <a:srgbClr val="504C49"/>
                </a:solidFill>
                <a:latin typeface="Alice" pitchFamily="34" charset="0"/>
                <a:ea typeface="Alice" pitchFamily="34" charset="-122"/>
                <a:cs typeface="Alice" pitchFamily="34" charset="-120"/>
              </a:rPr>
              <a:t>Log It the Moment You Start</a:t>
            </a:r>
            <a:endParaRPr lang="en-US" sz="1850" dirty="0"/>
          </a:p>
        </p:txBody>
      </p:sp>
      <p:sp>
        <p:nvSpPr>
          <p:cNvPr id="6" name="Text 3"/>
          <p:cNvSpPr/>
          <p:nvPr/>
        </p:nvSpPr>
        <p:spPr>
          <a:xfrm>
            <a:off x="977479" y="3619103"/>
            <a:ext cx="2966467" cy="1814513"/>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The instant you begin writing on a new page, open your Table of Contents and log it: date, assignment name, page number. Do not wait until the end of class. Do not do it "in a minute." Log it now.</a:t>
            </a:r>
            <a:endParaRPr lang="en-US" sz="14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47359" y="2996009"/>
            <a:ext cx="3496877" cy="2652018"/>
          </a:xfrm>
          <a:prstGeom prst="rect">
            <a:avLst/>
          </a:prstGeom>
        </p:spPr>
      </p:pic>
      <p:sp>
        <p:nvSpPr>
          <p:cNvPr id="8" name="Text 4"/>
          <p:cNvSpPr/>
          <p:nvPr/>
        </p:nvSpPr>
        <p:spPr>
          <a:xfrm>
            <a:off x="4663363" y="3210421"/>
            <a:ext cx="2966467" cy="295275"/>
          </a:xfrm>
          <a:prstGeom prst="rect">
            <a:avLst/>
          </a:prstGeom>
          <a:noFill/>
          <a:ln/>
        </p:spPr>
        <p:txBody>
          <a:bodyPr wrap="none" lIns="0" tIns="0" rIns="0" bIns="0" rtlCol="0" anchor="t"/>
          <a:lstStyle/>
          <a:p>
            <a:pPr algn="l" indent="0" marL="0">
              <a:lnSpc>
                <a:spcPct val="104000"/>
              </a:lnSpc>
              <a:buNone/>
            </a:pPr>
            <a:r>
              <a:rPr lang="en-US" sz="1850" dirty="0">
                <a:solidFill>
                  <a:srgbClr val="504C49"/>
                </a:solidFill>
                <a:latin typeface="Alice" pitchFamily="34" charset="0"/>
                <a:ea typeface="Alice" pitchFamily="34" charset="-122"/>
                <a:cs typeface="Alice" pitchFamily="34" charset="-120"/>
              </a:rPr>
              <a:t>Every Entry Has a Date</a:t>
            </a:r>
            <a:endParaRPr lang="en-US" sz="1850" dirty="0"/>
          </a:p>
        </p:txBody>
      </p:sp>
      <p:sp>
        <p:nvSpPr>
          <p:cNvPr id="9" name="Text 5"/>
          <p:cNvSpPr/>
          <p:nvPr/>
        </p:nvSpPr>
        <p:spPr>
          <a:xfrm>
            <a:off x="4663363" y="3619103"/>
            <a:ext cx="2966467" cy="1512094"/>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Write the date at the top of every new entry. If you work across two class periods, date each section separately. Dated entries tell the story of your learning over time.</a:t>
            </a:r>
            <a:endParaRPr lang="en-US" sz="14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33244" y="2996009"/>
            <a:ext cx="3496877" cy="2652018"/>
          </a:xfrm>
          <a:prstGeom prst="rect">
            <a:avLst/>
          </a:prstGeom>
        </p:spPr>
      </p:pic>
      <p:sp>
        <p:nvSpPr>
          <p:cNvPr id="11" name="Text 6"/>
          <p:cNvSpPr/>
          <p:nvPr/>
        </p:nvSpPr>
        <p:spPr>
          <a:xfrm>
            <a:off x="8349247" y="3210421"/>
            <a:ext cx="2966467" cy="295275"/>
          </a:xfrm>
          <a:prstGeom prst="rect">
            <a:avLst/>
          </a:prstGeom>
          <a:noFill/>
          <a:ln/>
        </p:spPr>
        <p:txBody>
          <a:bodyPr wrap="none" lIns="0" tIns="0" rIns="0" bIns="0" rtlCol="0" anchor="t"/>
          <a:lstStyle/>
          <a:p>
            <a:pPr algn="l" indent="0" marL="0">
              <a:lnSpc>
                <a:spcPct val="104000"/>
              </a:lnSpc>
              <a:buNone/>
            </a:pPr>
            <a:r>
              <a:rPr lang="en-US" sz="1850" dirty="0">
                <a:solidFill>
                  <a:srgbClr val="504C49"/>
                </a:solidFill>
                <a:latin typeface="Alice" pitchFamily="34" charset="0"/>
                <a:ea typeface="Alice" pitchFamily="34" charset="-122"/>
                <a:cs typeface="Alice" pitchFamily="34" charset="-120"/>
              </a:rPr>
              <a:t>No Skipping Pages</a:t>
            </a:r>
            <a:endParaRPr lang="en-US" sz="1850" dirty="0"/>
          </a:p>
        </p:txBody>
      </p:sp>
      <p:sp>
        <p:nvSpPr>
          <p:cNvPr id="12" name="Text 7"/>
          <p:cNvSpPr/>
          <p:nvPr/>
        </p:nvSpPr>
        <p:spPr>
          <a:xfrm>
            <a:off x="8349247" y="3619103"/>
            <a:ext cx="2966467" cy="1512094"/>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504C49"/>
                </a:solidFill>
                <a:latin typeface="Source Sans 3" pitchFamily="34" charset="0"/>
                <a:ea typeface="Source Sans 3" pitchFamily="34" charset="-122"/>
                <a:cs typeface="Source Sans 3" pitchFamily="34" charset="-120"/>
              </a:rPr>
              <a:t>Work continuously. If an activity ends mid-page, the next activity picks up right below it — not on a fresh page. White space in a notebook is wasted thinking space.</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530622"/>
            <a:ext cx="10868745" cy="350738"/>
          </a:xfrm>
          <a:prstGeom prst="rect">
            <a:avLst/>
          </a:prstGeom>
          <a:noFill/>
          <a:ln/>
        </p:spPr>
        <p:txBody>
          <a:bodyPr wrap="none" lIns="0" tIns="0" rIns="0" bIns="0" rtlCol="0" anchor="t"/>
          <a:lstStyle/>
          <a:p>
            <a:pPr algn="l" indent="0" marL="0">
              <a:lnSpc>
                <a:spcPct val="104000"/>
              </a:lnSpc>
              <a:buNone/>
            </a:pPr>
            <a:r>
              <a:rPr lang="en-US" sz="2200" dirty="0">
                <a:solidFill>
                  <a:srgbClr val="201B18"/>
                </a:solidFill>
                <a:latin typeface="Alice" pitchFamily="34" charset="0"/>
                <a:ea typeface="Alice" pitchFamily="34" charset="-122"/>
                <a:cs typeface="Alice" pitchFamily="34" charset="-120"/>
              </a:rPr>
              <a:t>The Two-Page System</a:t>
            </a:r>
            <a:endParaRPr lang="en-US" sz="2200" dirty="0"/>
          </a:p>
        </p:txBody>
      </p:sp>
      <p:sp>
        <p:nvSpPr>
          <p:cNvPr id="3" name="Text 1"/>
          <p:cNvSpPr/>
          <p:nvPr/>
        </p:nvSpPr>
        <p:spPr>
          <a:xfrm>
            <a:off x="661475" y="1014611"/>
            <a:ext cx="11478330" cy="143073"/>
          </a:xfrm>
          <a:prstGeom prst="rect">
            <a:avLst/>
          </a:prstGeom>
          <a:noFill/>
          <a:ln/>
        </p:spPr>
        <p:txBody>
          <a:bodyPr wrap="none" lIns="0" tIns="0" rIns="0" bIns="0" rtlCol="0" anchor="t"/>
          <a:lstStyle/>
          <a:p>
            <a:pPr algn="l" indent="0" marL="0">
              <a:lnSpc>
                <a:spcPct val="106000"/>
              </a:lnSpc>
              <a:buNone/>
            </a:pPr>
            <a:r>
              <a:rPr lang="en-US" sz="850" dirty="0">
                <a:solidFill>
                  <a:srgbClr val="504C49"/>
                </a:solidFill>
                <a:latin typeface="Source Sans 3" pitchFamily="34" charset="0"/>
                <a:ea typeface="Source Sans 3" pitchFamily="34" charset="-122"/>
                <a:cs typeface="Source Sans 3" pitchFamily="34" charset="-120"/>
              </a:rPr>
              <a:t>Every time your notebook lies open flat, you are looking at a two-page spread. These two pages always work as a pair — they cover the same content from two different angles.</a:t>
            </a:r>
            <a:endParaRPr lang="en-US" sz="850" dirty="0"/>
          </a:p>
        </p:txBody>
      </p:sp>
      <p:pic>
        <p:nvPicPr>
          <p:cNvPr id="4" name="Image 0" descr="preencoded.png">    </p:cNvPr>
          <p:cNvPicPr>
            <a:picLocks noChangeAspect="1"/>
          </p:cNvPicPr>
          <p:nvPr/>
        </p:nvPicPr>
        <p:blipFill>
          <a:blip r:embed="rId1"/>
          <a:stretch>
            <a:fillRect/>
          </a:stretch>
        </p:blipFill>
        <p:spPr>
          <a:xfrm>
            <a:off x="661475" y="1232595"/>
            <a:ext cx="8737381" cy="4876800"/>
          </a:xfrm>
          <a:prstGeom prst="rect">
            <a:avLst/>
          </a:prstGeom>
        </p:spPr>
      </p:pic>
      <p:sp>
        <p:nvSpPr>
          <p:cNvPr id="5" name="Text 2"/>
          <p:cNvSpPr/>
          <p:nvPr/>
        </p:nvSpPr>
        <p:spPr>
          <a:xfrm>
            <a:off x="661475" y="6184305"/>
            <a:ext cx="11478330" cy="143073"/>
          </a:xfrm>
          <a:prstGeom prst="rect">
            <a:avLst/>
          </a:prstGeom>
          <a:noFill/>
          <a:ln/>
        </p:spPr>
        <p:txBody>
          <a:bodyPr wrap="none" lIns="0" tIns="0" rIns="0" bIns="0" rtlCol="0" anchor="t"/>
          <a:lstStyle/>
          <a:p>
            <a:pPr algn="l" indent="0" marL="0">
              <a:lnSpc>
                <a:spcPct val="106000"/>
              </a:lnSpc>
              <a:buNone/>
            </a:pPr>
            <a:r>
              <a:rPr lang="en-US" sz="850" dirty="0">
                <a:solidFill>
                  <a:srgbClr val="504C49"/>
                </a:solidFill>
                <a:latin typeface="Source Sans 3" pitchFamily="34" charset="0"/>
                <a:ea typeface="Source Sans 3" pitchFamily="34" charset="-122"/>
                <a:cs typeface="Source Sans 3" pitchFamily="34" charset="-120"/>
              </a:rPr>
              <a:t>The right page is </a:t>
            </a:r>
            <a:pPr algn="l" indent="0" marL="0">
              <a:lnSpc>
                <a:spcPct val="106000"/>
              </a:lnSpc>
              <a:buNone/>
            </a:pPr>
            <a:r>
              <a:rPr lang="en-US" sz="850" b="1" dirty="0">
                <a:solidFill>
                  <a:srgbClr val="504C49"/>
                </a:solidFill>
                <a:latin typeface="Source Sans 3 Bold" pitchFamily="34" charset="0"/>
                <a:ea typeface="Source Sans 3 Bold" pitchFamily="34" charset="-122"/>
                <a:cs typeface="Source Sans 3 Bold" pitchFamily="34" charset="-120"/>
              </a:rPr>
              <a:t>what came into your brain</a:t>
            </a:r>
            <a:pPr algn="l" indent="0" marL="0">
              <a:lnSpc>
                <a:spcPct val="106000"/>
              </a:lnSpc>
              <a:buNone/>
            </a:pPr>
            <a:r>
              <a:rPr lang="en-US" sz="850" dirty="0">
                <a:solidFill>
                  <a:srgbClr val="504C49"/>
                </a:solidFill>
                <a:latin typeface="Source Sans 3" pitchFamily="34" charset="0"/>
                <a:ea typeface="Source Sans 3" pitchFamily="34" charset="-122"/>
                <a:cs typeface="Source Sans 3" pitchFamily="34" charset="-120"/>
              </a:rPr>
              <a:t>. The left page is </a:t>
            </a:r>
            <a:pPr algn="l" indent="0" marL="0">
              <a:lnSpc>
                <a:spcPct val="106000"/>
              </a:lnSpc>
              <a:buNone/>
            </a:pPr>
            <a:r>
              <a:rPr lang="en-US" sz="850" b="1" dirty="0">
                <a:solidFill>
                  <a:srgbClr val="504C49"/>
                </a:solidFill>
                <a:latin typeface="Source Sans 3 Bold" pitchFamily="34" charset="0"/>
                <a:ea typeface="Source Sans 3 Bold" pitchFamily="34" charset="-122"/>
                <a:cs typeface="Source Sans 3 Bold" pitchFamily="34" charset="-120"/>
              </a:rPr>
              <a:t>what your brain did with it</a:t>
            </a:r>
            <a:pPr algn="l" indent="0" marL="0">
              <a:lnSpc>
                <a:spcPct val="106000"/>
              </a:lnSpc>
              <a:buNone/>
            </a:pPr>
            <a:r>
              <a:rPr lang="en-US" sz="850" dirty="0">
                <a:solidFill>
                  <a:srgbClr val="504C49"/>
                </a:solidFill>
                <a:latin typeface="Source Sans 3" pitchFamily="34" charset="0"/>
                <a:ea typeface="Source Sans 3" pitchFamily="34" charset="-122"/>
                <a:cs typeface="Source Sans 3" pitchFamily="34" charset="-120"/>
              </a:rPr>
              <a:t>. You always complete the right side during class, and you complete the left side by the next class meeting.</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621506"/>
            <a:ext cx="10868745" cy="443012"/>
          </a:xfrm>
          <a:prstGeom prst="rect">
            <a:avLst/>
          </a:prstGeom>
          <a:noFill/>
          <a:ln/>
        </p:spPr>
        <p:txBody>
          <a:bodyPr wrap="none" lIns="0" tIns="0" rIns="0" bIns="0" rtlCol="0" anchor="t"/>
          <a:lstStyle/>
          <a:p>
            <a:pPr algn="l" indent="0" marL="0">
              <a:lnSpc>
                <a:spcPct val="104000"/>
              </a:lnSpc>
              <a:buNone/>
            </a:pPr>
            <a:r>
              <a:rPr lang="en-US" sz="2750" dirty="0">
                <a:solidFill>
                  <a:srgbClr val="201B18"/>
                </a:solidFill>
                <a:latin typeface="Alice" pitchFamily="34" charset="0"/>
                <a:ea typeface="Alice" pitchFamily="34" charset="-122"/>
                <a:cs typeface="Alice" pitchFamily="34" charset="-120"/>
              </a:rPr>
              <a:t>Right Side — Teacher Input</a:t>
            </a:r>
            <a:endParaRPr lang="en-US" sz="2750" dirty="0"/>
          </a:p>
        </p:txBody>
      </p:sp>
      <p:sp>
        <p:nvSpPr>
          <p:cNvPr id="3" name="Shape 1"/>
          <p:cNvSpPr/>
          <p:nvPr/>
        </p:nvSpPr>
        <p:spPr>
          <a:xfrm>
            <a:off x="661475" y="1277144"/>
            <a:ext cx="1092272" cy="215305"/>
          </a:xfrm>
          <a:prstGeom prst="roundRect">
            <a:avLst>
              <a:gd name="adj" fmla="val 47407"/>
            </a:avLst>
          </a:prstGeom>
          <a:solidFill>
            <a:srgbClr val="F3E3D8"/>
          </a:solidFill>
          <a:ln/>
        </p:spPr>
      </p:sp>
      <p:sp>
        <p:nvSpPr>
          <p:cNvPr id="4" name="Text 2"/>
          <p:cNvSpPr/>
          <p:nvPr/>
        </p:nvSpPr>
        <p:spPr>
          <a:xfrm>
            <a:off x="746503" y="1319609"/>
            <a:ext cx="1531800" cy="130373"/>
          </a:xfrm>
          <a:prstGeom prst="rect">
            <a:avLst/>
          </a:prstGeom>
          <a:noFill/>
          <a:ln/>
        </p:spPr>
        <p:txBody>
          <a:bodyPr wrap="none" lIns="0" tIns="0" rIns="0" bIns="0" rtlCol="0" anchor="t"/>
          <a:lstStyle/>
          <a:p>
            <a:pPr algn="l" indent="0" marL="0">
              <a:lnSpc>
                <a:spcPct val="96000"/>
              </a:lnSpc>
              <a:buNone/>
            </a:pPr>
            <a:r>
              <a:rPr lang="en-US" sz="850" dirty="0">
                <a:solidFill>
                  <a:srgbClr val="504C49"/>
                </a:solidFill>
                <a:latin typeface="Source Sans 3" pitchFamily="34" charset="0"/>
                <a:ea typeface="Source Sans 3" pitchFamily="34" charset="-122"/>
                <a:cs typeface="Source Sans 3" pitchFamily="34" charset="-120"/>
              </a:rPr>
              <a:t>WHAT YOU RECEIVE</a:t>
            </a:r>
            <a:endParaRPr lang="en-US" sz="850" dirty="0"/>
          </a:p>
        </p:txBody>
      </p:sp>
      <p:sp>
        <p:nvSpPr>
          <p:cNvPr id="5" name="Text 3"/>
          <p:cNvSpPr/>
          <p:nvPr/>
        </p:nvSpPr>
        <p:spPr>
          <a:xfrm>
            <a:off x="661475" y="1612007"/>
            <a:ext cx="11478330" cy="198438"/>
          </a:xfrm>
          <a:prstGeom prst="rect">
            <a:avLst/>
          </a:prstGeom>
          <a:noFill/>
          <a:ln/>
        </p:spPr>
        <p:txBody>
          <a:bodyPr wrap="none" lIns="0" tIns="0" rIns="0" bIns="0" rtlCol="0" anchor="t"/>
          <a:lstStyle/>
          <a:p>
            <a:pPr algn="l" indent="0" marL="0">
              <a:lnSpc>
                <a:spcPct val="117000"/>
              </a:lnSpc>
              <a:buNone/>
            </a:pPr>
            <a:r>
              <a:rPr lang="en-US" sz="1100" dirty="0">
                <a:solidFill>
                  <a:srgbClr val="504C49"/>
                </a:solidFill>
                <a:latin typeface="Source Sans 3" pitchFamily="34" charset="0"/>
                <a:ea typeface="Source Sans 3" pitchFamily="34" charset="-122"/>
                <a:cs typeface="Source Sans 3" pitchFamily="34" charset="-120"/>
              </a:rPr>
              <a:t>The right page is the record of instruction. Everything that comes from the teacher, the board, or the handout goes here. This is your primary source — keep it organised and complete.</a:t>
            </a:r>
            <a:endParaRPr lang="en-US" sz="1100" dirty="0"/>
          </a:p>
        </p:txBody>
      </p:sp>
      <p:sp>
        <p:nvSpPr>
          <p:cNvPr id="6" name="Shape 4"/>
          <p:cNvSpPr/>
          <p:nvPr/>
        </p:nvSpPr>
        <p:spPr>
          <a:xfrm>
            <a:off x="661475" y="1930003"/>
            <a:ext cx="5381193" cy="1298476"/>
          </a:xfrm>
          <a:prstGeom prst="roundRect">
            <a:avLst>
              <a:gd name="adj" fmla="val 9826"/>
            </a:avLst>
          </a:prstGeom>
          <a:solidFill>
            <a:srgbClr val="FFFFFF"/>
          </a:solidFill>
          <a:ln/>
          <a:effectLst>
            <a:outerShdw sx="100000" sy="100000" kx="0" ky="0" algn="bl" rotWithShape="0" blurRad="212090" dist="127" dir="16200000">
              <a:srgbClr val="333333">
                <a:alpha val="10000"/>
              </a:srgbClr>
            </a:outerShdw>
          </a:effectLst>
        </p:spPr>
      </p:sp>
      <p:sp>
        <p:nvSpPr>
          <p:cNvPr id="7" name="Shape 5"/>
          <p:cNvSpPr/>
          <p:nvPr/>
        </p:nvSpPr>
        <p:spPr>
          <a:xfrm>
            <a:off x="803156" y="2071687"/>
            <a:ext cx="425241" cy="425252"/>
          </a:xfrm>
          <a:prstGeom prst="ellipse">
            <a:avLst/>
          </a:prstGeom>
          <a:solidFill>
            <a:srgbClr val="3E2513"/>
          </a:solidFill>
          <a:ln/>
        </p:spPr>
      </p:sp>
      <p:pic>
        <p:nvPicPr>
          <p:cNvPr id="8"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20132" y="2188567"/>
            <a:ext cx="191289" cy="191294"/>
          </a:xfrm>
          <a:prstGeom prst="rect">
            <a:avLst/>
          </a:prstGeom>
        </p:spPr>
      </p:pic>
      <p:sp>
        <p:nvSpPr>
          <p:cNvPr id="9" name="Text 6"/>
          <p:cNvSpPr/>
          <p:nvPr/>
        </p:nvSpPr>
        <p:spPr>
          <a:xfrm>
            <a:off x="803156" y="2603202"/>
            <a:ext cx="5097831" cy="221456"/>
          </a:xfrm>
          <a:prstGeom prst="rect">
            <a:avLst/>
          </a:prstGeom>
          <a:noFill/>
          <a:ln/>
        </p:spPr>
        <p:txBody>
          <a:bodyPr wrap="none" lIns="0" tIns="0" rIns="0" bIns="0" rtlCol="0" anchor="t"/>
          <a:lstStyle/>
          <a:p>
            <a:pPr algn="l" indent="0" marL="0">
              <a:lnSpc>
                <a:spcPct val="104000"/>
              </a:lnSpc>
              <a:buNone/>
            </a:pPr>
            <a:r>
              <a:rPr lang="en-US" sz="1350" dirty="0">
                <a:solidFill>
                  <a:srgbClr val="504C49"/>
                </a:solidFill>
                <a:latin typeface="Alice" pitchFamily="34" charset="0"/>
                <a:ea typeface="Alice" pitchFamily="34" charset="-122"/>
                <a:cs typeface="Alice" pitchFamily="34" charset="-120"/>
              </a:rPr>
              <a:t>Do Nows</a:t>
            </a:r>
            <a:endParaRPr lang="en-US" sz="1350" dirty="0"/>
          </a:p>
        </p:txBody>
      </p:sp>
      <p:sp>
        <p:nvSpPr>
          <p:cNvPr id="10" name="Text 7"/>
          <p:cNvSpPr/>
          <p:nvPr/>
        </p:nvSpPr>
        <p:spPr>
          <a:xfrm>
            <a:off x="803156" y="2888357"/>
            <a:ext cx="5097831" cy="198438"/>
          </a:xfrm>
          <a:prstGeom prst="rect">
            <a:avLst/>
          </a:prstGeom>
          <a:noFill/>
          <a:ln/>
        </p:spPr>
        <p:txBody>
          <a:bodyPr wrap="none" lIns="0" tIns="0" rIns="0" bIns="0" rtlCol="0" anchor="t"/>
          <a:lstStyle/>
          <a:p>
            <a:pPr algn="l" indent="0" marL="0">
              <a:lnSpc>
                <a:spcPct val="117000"/>
              </a:lnSpc>
              <a:buNone/>
            </a:pPr>
            <a:r>
              <a:rPr lang="en-US" sz="1100" dirty="0">
                <a:solidFill>
                  <a:srgbClr val="504C49"/>
                </a:solidFill>
                <a:latin typeface="Source Sans 3" pitchFamily="34" charset="0"/>
                <a:ea typeface="Source Sans 3" pitchFamily="34" charset="-122"/>
                <a:cs typeface="Source Sans 3" pitchFamily="34" charset="-120"/>
              </a:rPr>
              <a:t>The warm-up problem that opens every class. Write it here as you work it.</a:t>
            </a:r>
            <a:endParaRPr lang="en-US" sz="1100" dirty="0"/>
          </a:p>
        </p:txBody>
      </p:sp>
      <p:sp>
        <p:nvSpPr>
          <p:cNvPr id="11" name="Shape 8"/>
          <p:cNvSpPr/>
          <p:nvPr/>
        </p:nvSpPr>
        <p:spPr>
          <a:xfrm>
            <a:off x="6148928" y="1930003"/>
            <a:ext cx="5381292" cy="1298476"/>
          </a:xfrm>
          <a:prstGeom prst="roundRect">
            <a:avLst>
              <a:gd name="adj" fmla="val 9826"/>
            </a:avLst>
          </a:prstGeom>
          <a:solidFill>
            <a:srgbClr val="FFFFFF"/>
          </a:solidFill>
          <a:ln/>
          <a:effectLst>
            <a:outerShdw sx="100000" sy="100000" kx="0" ky="0" algn="bl" rotWithShape="0" blurRad="212090" dist="127" dir="16200000">
              <a:srgbClr val="333333">
                <a:alpha val="10000"/>
              </a:srgbClr>
            </a:outerShdw>
          </a:effectLst>
        </p:spPr>
      </p:sp>
      <p:sp>
        <p:nvSpPr>
          <p:cNvPr id="12" name="Shape 9"/>
          <p:cNvSpPr/>
          <p:nvPr/>
        </p:nvSpPr>
        <p:spPr>
          <a:xfrm>
            <a:off x="6290609" y="2071687"/>
            <a:ext cx="425241" cy="425252"/>
          </a:xfrm>
          <a:prstGeom prst="ellipse">
            <a:avLst/>
          </a:prstGeom>
          <a:solidFill>
            <a:srgbClr val="3E2513"/>
          </a:solidFill>
          <a:ln/>
        </p:spPr>
      </p:sp>
      <p:pic>
        <p:nvPicPr>
          <p:cNvPr id="13"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07585" y="2188567"/>
            <a:ext cx="191289" cy="191294"/>
          </a:xfrm>
          <a:prstGeom prst="rect">
            <a:avLst/>
          </a:prstGeom>
        </p:spPr>
      </p:pic>
      <p:sp>
        <p:nvSpPr>
          <p:cNvPr id="14" name="Text 10"/>
          <p:cNvSpPr/>
          <p:nvPr/>
        </p:nvSpPr>
        <p:spPr>
          <a:xfrm>
            <a:off x="6290609" y="2603202"/>
            <a:ext cx="5097930" cy="221456"/>
          </a:xfrm>
          <a:prstGeom prst="rect">
            <a:avLst/>
          </a:prstGeom>
          <a:noFill/>
          <a:ln/>
        </p:spPr>
        <p:txBody>
          <a:bodyPr wrap="none" lIns="0" tIns="0" rIns="0" bIns="0" rtlCol="0" anchor="t"/>
          <a:lstStyle/>
          <a:p>
            <a:pPr algn="l" indent="0" marL="0">
              <a:lnSpc>
                <a:spcPct val="104000"/>
              </a:lnSpc>
              <a:buNone/>
            </a:pPr>
            <a:r>
              <a:rPr lang="en-US" sz="1350" dirty="0">
                <a:solidFill>
                  <a:srgbClr val="504C49"/>
                </a:solidFill>
                <a:latin typeface="Alice" pitchFamily="34" charset="0"/>
                <a:ea typeface="Alice" pitchFamily="34" charset="-122"/>
                <a:cs typeface="Alice" pitchFamily="34" charset="-120"/>
              </a:rPr>
              <a:t>Guided Notes &amp; Graphic Organizers</a:t>
            </a:r>
            <a:endParaRPr lang="en-US" sz="1350" dirty="0"/>
          </a:p>
        </p:txBody>
      </p:sp>
      <p:sp>
        <p:nvSpPr>
          <p:cNvPr id="15" name="Text 11"/>
          <p:cNvSpPr/>
          <p:nvPr/>
        </p:nvSpPr>
        <p:spPr>
          <a:xfrm>
            <a:off x="6290609" y="2888357"/>
            <a:ext cx="5097930" cy="198438"/>
          </a:xfrm>
          <a:prstGeom prst="rect">
            <a:avLst/>
          </a:prstGeom>
          <a:noFill/>
          <a:ln/>
        </p:spPr>
        <p:txBody>
          <a:bodyPr wrap="none" lIns="0" tIns="0" rIns="0" bIns="0" rtlCol="0" anchor="t"/>
          <a:lstStyle/>
          <a:p>
            <a:pPr algn="l" indent="0" marL="0">
              <a:lnSpc>
                <a:spcPct val="117000"/>
              </a:lnSpc>
              <a:buNone/>
            </a:pPr>
            <a:r>
              <a:rPr lang="en-US" sz="1100" dirty="0">
                <a:solidFill>
                  <a:srgbClr val="504C49"/>
                </a:solidFill>
                <a:latin typeface="Source Sans 3" pitchFamily="34" charset="0"/>
                <a:ea typeface="Source Sans 3" pitchFamily="34" charset="-122"/>
                <a:cs typeface="Source Sans 3" pitchFamily="34" charset="-120"/>
              </a:rPr>
              <a:t>Structured notes provided during direct instruction. Fill them in completely.</a:t>
            </a:r>
            <a:endParaRPr lang="en-US" sz="1100" dirty="0"/>
          </a:p>
        </p:txBody>
      </p:sp>
      <p:sp>
        <p:nvSpPr>
          <p:cNvPr id="16" name="Shape 12"/>
          <p:cNvSpPr/>
          <p:nvPr/>
        </p:nvSpPr>
        <p:spPr>
          <a:xfrm>
            <a:off x="661475" y="3334742"/>
            <a:ext cx="5381193" cy="1496913"/>
          </a:xfrm>
          <a:prstGeom prst="roundRect">
            <a:avLst>
              <a:gd name="adj" fmla="val 8523"/>
            </a:avLst>
          </a:prstGeom>
          <a:solidFill>
            <a:srgbClr val="FFFFFF"/>
          </a:solidFill>
          <a:ln/>
          <a:effectLst>
            <a:outerShdw sx="100000" sy="100000" kx="0" ky="0" algn="bl" rotWithShape="0" blurRad="212090" dist="127" dir="16200000">
              <a:srgbClr val="333333">
                <a:alpha val="10000"/>
              </a:srgbClr>
            </a:outerShdw>
          </a:effectLst>
        </p:spPr>
      </p:sp>
      <p:sp>
        <p:nvSpPr>
          <p:cNvPr id="17" name="Shape 13"/>
          <p:cNvSpPr/>
          <p:nvPr/>
        </p:nvSpPr>
        <p:spPr>
          <a:xfrm>
            <a:off x="803156" y="3476427"/>
            <a:ext cx="425241" cy="425252"/>
          </a:xfrm>
          <a:prstGeom prst="ellipse">
            <a:avLst/>
          </a:prstGeom>
          <a:solidFill>
            <a:srgbClr val="3E2513"/>
          </a:solidFill>
          <a:ln/>
        </p:spPr>
      </p:sp>
      <p:pic>
        <p:nvPicPr>
          <p:cNvPr id="18"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0132" y="3593306"/>
            <a:ext cx="191289" cy="191294"/>
          </a:xfrm>
          <a:prstGeom prst="rect">
            <a:avLst/>
          </a:prstGeom>
        </p:spPr>
      </p:pic>
      <p:sp>
        <p:nvSpPr>
          <p:cNvPr id="19" name="Text 14"/>
          <p:cNvSpPr/>
          <p:nvPr/>
        </p:nvSpPr>
        <p:spPr>
          <a:xfrm>
            <a:off x="803156" y="4007941"/>
            <a:ext cx="5097831" cy="221456"/>
          </a:xfrm>
          <a:prstGeom prst="rect">
            <a:avLst/>
          </a:prstGeom>
          <a:noFill/>
          <a:ln/>
        </p:spPr>
        <p:txBody>
          <a:bodyPr wrap="none" lIns="0" tIns="0" rIns="0" bIns="0" rtlCol="0" anchor="t"/>
          <a:lstStyle/>
          <a:p>
            <a:pPr algn="l" indent="0" marL="0">
              <a:lnSpc>
                <a:spcPct val="104000"/>
              </a:lnSpc>
              <a:buNone/>
            </a:pPr>
            <a:r>
              <a:rPr lang="en-US" sz="1350" dirty="0">
                <a:solidFill>
                  <a:srgbClr val="504C49"/>
                </a:solidFill>
                <a:latin typeface="Alice" pitchFamily="34" charset="0"/>
                <a:ea typeface="Alice" pitchFamily="34" charset="-122"/>
                <a:cs typeface="Alice" pitchFamily="34" charset="-120"/>
              </a:rPr>
              <a:t>Worked Examples</a:t>
            </a:r>
            <a:endParaRPr lang="en-US" sz="1350" dirty="0"/>
          </a:p>
        </p:txBody>
      </p:sp>
      <p:sp>
        <p:nvSpPr>
          <p:cNvPr id="20" name="Text 15"/>
          <p:cNvSpPr/>
          <p:nvPr/>
        </p:nvSpPr>
        <p:spPr>
          <a:xfrm>
            <a:off x="803156" y="4293096"/>
            <a:ext cx="5097831" cy="396875"/>
          </a:xfrm>
          <a:prstGeom prst="rect">
            <a:avLst/>
          </a:prstGeom>
          <a:noFill/>
          <a:ln/>
        </p:spPr>
        <p:txBody>
          <a:bodyPr wrap="square" lIns="0" tIns="0" rIns="0" bIns="0" rtlCol="0" anchor="t">
            <a:normAutofit/>
          </a:bodyPr>
          <a:lstStyle/>
          <a:p>
            <a:pPr algn="l" indent="0" marL="0">
              <a:lnSpc>
                <a:spcPct val="117000"/>
              </a:lnSpc>
              <a:buNone/>
            </a:pPr>
            <a:r>
              <a:rPr lang="en-US" sz="1100" dirty="0">
                <a:solidFill>
                  <a:srgbClr val="504C49"/>
                </a:solidFill>
                <a:latin typeface="Source Sans 3" pitchFamily="34" charset="0"/>
                <a:ea typeface="Source Sans 3" pitchFamily="34" charset="-122"/>
                <a:cs typeface="Source Sans 3" pitchFamily="34" charset="-120"/>
              </a:rPr>
              <a:t>Problems the teacher models step-by-step. Copy every step — do not skip the ones that seem obvious.</a:t>
            </a:r>
            <a:endParaRPr lang="en-US" sz="1100" dirty="0"/>
          </a:p>
        </p:txBody>
      </p:sp>
      <p:sp>
        <p:nvSpPr>
          <p:cNvPr id="21" name="Shape 16"/>
          <p:cNvSpPr/>
          <p:nvPr/>
        </p:nvSpPr>
        <p:spPr>
          <a:xfrm>
            <a:off x="6148928" y="3334742"/>
            <a:ext cx="5381292" cy="1496913"/>
          </a:xfrm>
          <a:prstGeom prst="roundRect">
            <a:avLst>
              <a:gd name="adj" fmla="val 8523"/>
            </a:avLst>
          </a:prstGeom>
          <a:solidFill>
            <a:srgbClr val="FFFFFF"/>
          </a:solidFill>
          <a:ln/>
          <a:effectLst>
            <a:outerShdw sx="100000" sy="100000" kx="0" ky="0" algn="bl" rotWithShape="0" blurRad="212090" dist="127" dir="16200000">
              <a:srgbClr val="333333">
                <a:alpha val="10000"/>
              </a:srgbClr>
            </a:outerShdw>
          </a:effectLst>
        </p:spPr>
      </p:sp>
      <p:sp>
        <p:nvSpPr>
          <p:cNvPr id="22" name="Shape 17"/>
          <p:cNvSpPr/>
          <p:nvPr/>
        </p:nvSpPr>
        <p:spPr>
          <a:xfrm>
            <a:off x="6290609" y="3476427"/>
            <a:ext cx="425241" cy="425252"/>
          </a:xfrm>
          <a:prstGeom prst="ellipse">
            <a:avLst/>
          </a:prstGeom>
          <a:solidFill>
            <a:srgbClr val="3E2513"/>
          </a:solidFill>
          <a:ln/>
        </p:spPr>
      </p:sp>
      <p:pic>
        <p:nvPicPr>
          <p:cNvPr id="2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07585" y="3593306"/>
            <a:ext cx="191289" cy="191294"/>
          </a:xfrm>
          <a:prstGeom prst="rect">
            <a:avLst/>
          </a:prstGeom>
        </p:spPr>
      </p:pic>
      <p:sp>
        <p:nvSpPr>
          <p:cNvPr id="24" name="Text 18"/>
          <p:cNvSpPr/>
          <p:nvPr/>
        </p:nvSpPr>
        <p:spPr>
          <a:xfrm>
            <a:off x="6290609" y="4007941"/>
            <a:ext cx="5097930" cy="221456"/>
          </a:xfrm>
          <a:prstGeom prst="rect">
            <a:avLst/>
          </a:prstGeom>
          <a:noFill/>
          <a:ln/>
        </p:spPr>
        <p:txBody>
          <a:bodyPr wrap="none" lIns="0" tIns="0" rIns="0" bIns="0" rtlCol="0" anchor="t"/>
          <a:lstStyle/>
          <a:p>
            <a:pPr algn="l" indent="0" marL="0">
              <a:lnSpc>
                <a:spcPct val="104000"/>
              </a:lnSpc>
              <a:buNone/>
            </a:pPr>
            <a:r>
              <a:rPr lang="en-US" sz="1350" dirty="0">
                <a:solidFill>
                  <a:srgbClr val="504C49"/>
                </a:solidFill>
                <a:latin typeface="Alice" pitchFamily="34" charset="0"/>
                <a:ea typeface="Alice" pitchFamily="34" charset="-122"/>
                <a:cs typeface="Alice" pitchFamily="34" charset="-120"/>
              </a:rPr>
              <a:t>Vocabulary &amp; Definitions</a:t>
            </a:r>
            <a:endParaRPr lang="en-US" sz="1350" dirty="0"/>
          </a:p>
        </p:txBody>
      </p:sp>
      <p:sp>
        <p:nvSpPr>
          <p:cNvPr id="25" name="Text 19"/>
          <p:cNvSpPr/>
          <p:nvPr/>
        </p:nvSpPr>
        <p:spPr>
          <a:xfrm>
            <a:off x="6290609" y="4293096"/>
            <a:ext cx="5097930" cy="198438"/>
          </a:xfrm>
          <a:prstGeom prst="rect">
            <a:avLst/>
          </a:prstGeom>
          <a:noFill/>
          <a:ln/>
        </p:spPr>
        <p:txBody>
          <a:bodyPr wrap="none" lIns="0" tIns="0" rIns="0" bIns="0" rtlCol="0" anchor="t"/>
          <a:lstStyle/>
          <a:p>
            <a:pPr algn="l" indent="0" marL="0">
              <a:lnSpc>
                <a:spcPct val="117000"/>
              </a:lnSpc>
              <a:buNone/>
            </a:pPr>
            <a:r>
              <a:rPr lang="en-US" sz="1100" dirty="0">
                <a:solidFill>
                  <a:srgbClr val="504C49"/>
                </a:solidFill>
                <a:latin typeface="Source Sans 3" pitchFamily="34" charset="0"/>
                <a:ea typeface="Source Sans 3" pitchFamily="34" charset="-122"/>
                <a:cs typeface="Source Sans 3" pitchFamily="34" charset="-120"/>
              </a:rPr>
              <a:t>Key terms with precise mathematical or scientific definitions, exactly as introduced.</a:t>
            </a:r>
            <a:endParaRPr lang="en-US" sz="1100" dirty="0"/>
          </a:p>
        </p:txBody>
      </p:sp>
      <p:sp>
        <p:nvSpPr>
          <p:cNvPr id="26" name="Shape 20"/>
          <p:cNvSpPr/>
          <p:nvPr/>
        </p:nvSpPr>
        <p:spPr>
          <a:xfrm>
            <a:off x="661475" y="4937919"/>
            <a:ext cx="5381193" cy="1298476"/>
          </a:xfrm>
          <a:prstGeom prst="roundRect">
            <a:avLst>
              <a:gd name="adj" fmla="val 9826"/>
            </a:avLst>
          </a:prstGeom>
          <a:solidFill>
            <a:srgbClr val="FFFFFF"/>
          </a:solidFill>
          <a:ln/>
          <a:effectLst>
            <a:outerShdw sx="100000" sy="100000" kx="0" ky="0" algn="bl" rotWithShape="0" blurRad="212090" dist="127" dir="16200000">
              <a:srgbClr val="333333">
                <a:alpha val="10000"/>
              </a:srgbClr>
            </a:outerShdw>
          </a:effectLst>
        </p:spPr>
      </p:sp>
      <p:sp>
        <p:nvSpPr>
          <p:cNvPr id="27" name="Shape 21"/>
          <p:cNvSpPr/>
          <p:nvPr/>
        </p:nvSpPr>
        <p:spPr>
          <a:xfrm>
            <a:off x="803156" y="5079603"/>
            <a:ext cx="425241" cy="425252"/>
          </a:xfrm>
          <a:prstGeom prst="ellipse">
            <a:avLst/>
          </a:prstGeom>
          <a:solidFill>
            <a:srgbClr val="3E2513"/>
          </a:solidFill>
          <a:ln/>
        </p:spPr>
      </p:sp>
      <p:pic>
        <p:nvPicPr>
          <p:cNvPr id="28"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0132" y="5196483"/>
            <a:ext cx="191289" cy="191294"/>
          </a:xfrm>
          <a:prstGeom prst="rect">
            <a:avLst/>
          </a:prstGeom>
        </p:spPr>
      </p:pic>
      <p:sp>
        <p:nvSpPr>
          <p:cNvPr id="29" name="Text 22"/>
          <p:cNvSpPr/>
          <p:nvPr/>
        </p:nvSpPr>
        <p:spPr>
          <a:xfrm>
            <a:off x="803156" y="5611118"/>
            <a:ext cx="5097831" cy="221456"/>
          </a:xfrm>
          <a:prstGeom prst="rect">
            <a:avLst/>
          </a:prstGeom>
          <a:noFill/>
          <a:ln/>
        </p:spPr>
        <p:txBody>
          <a:bodyPr wrap="none" lIns="0" tIns="0" rIns="0" bIns="0" rtlCol="0" anchor="t"/>
          <a:lstStyle/>
          <a:p>
            <a:pPr algn="l" indent="0" marL="0">
              <a:lnSpc>
                <a:spcPct val="104000"/>
              </a:lnSpc>
              <a:buNone/>
            </a:pPr>
            <a:r>
              <a:rPr lang="en-US" sz="1350" dirty="0">
                <a:solidFill>
                  <a:srgbClr val="504C49"/>
                </a:solidFill>
                <a:latin typeface="Alice" pitchFamily="34" charset="0"/>
                <a:ea typeface="Alice" pitchFamily="34" charset="-122"/>
                <a:cs typeface="Alice" pitchFamily="34" charset="-120"/>
              </a:rPr>
              <a:t>Foldables &amp; Handouts</a:t>
            </a:r>
            <a:endParaRPr lang="en-US" sz="1350" dirty="0"/>
          </a:p>
        </p:txBody>
      </p:sp>
      <p:sp>
        <p:nvSpPr>
          <p:cNvPr id="30" name="Text 23"/>
          <p:cNvSpPr/>
          <p:nvPr/>
        </p:nvSpPr>
        <p:spPr>
          <a:xfrm>
            <a:off x="803156" y="5896273"/>
            <a:ext cx="5097831" cy="198438"/>
          </a:xfrm>
          <a:prstGeom prst="rect">
            <a:avLst/>
          </a:prstGeom>
          <a:noFill/>
          <a:ln/>
        </p:spPr>
        <p:txBody>
          <a:bodyPr wrap="none" lIns="0" tIns="0" rIns="0" bIns="0" rtlCol="0" anchor="t"/>
          <a:lstStyle/>
          <a:p>
            <a:pPr algn="l" indent="0" marL="0">
              <a:lnSpc>
                <a:spcPct val="117000"/>
              </a:lnSpc>
              <a:buNone/>
            </a:pPr>
            <a:r>
              <a:rPr lang="en-US" sz="1100" dirty="0">
                <a:solidFill>
                  <a:srgbClr val="504C49"/>
                </a:solidFill>
                <a:latin typeface="Source Sans 3" pitchFamily="34" charset="0"/>
                <a:ea typeface="Source Sans 3" pitchFamily="34" charset="-122"/>
                <a:cs typeface="Source Sans 3" pitchFamily="34" charset="-120"/>
              </a:rPr>
              <a:t>Trim and glue them in flat. They become permanent parts of the page.</a:t>
            </a:r>
            <a:endParaRPr lang="en-US" sz="1100" dirty="0"/>
          </a:p>
        </p:txBody>
      </p:sp>
      <p:sp>
        <p:nvSpPr>
          <p:cNvPr id="31" name="Shape 24"/>
          <p:cNvSpPr/>
          <p:nvPr/>
        </p:nvSpPr>
        <p:spPr>
          <a:xfrm>
            <a:off x="6148928" y="4937919"/>
            <a:ext cx="5381292" cy="1298476"/>
          </a:xfrm>
          <a:prstGeom prst="roundRect">
            <a:avLst>
              <a:gd name="adj" fmla="val 9826"/>
            </a:avLst>
          </a:prstGeom>
          <a:solidFill>
            <a:srgbClr val="FFFFFF"/>
          </a:solidFill>
          <a:ln/>
          <a:effectLst>
            <a:outerShdw sx="100000" sy="100000" kx="0" ky="0" algn="bl" rotWithShape="0" blurRad="212090" dist="127" dir="16200000">
              <a:srgbClr val="333333">
                <a:alpha val="10000"/>
              </a:srgbClr>
            </a:outerShdw>
          </a:effectLst>
        </p:spPr>
      </p:sp>
      <p:sp>
        <p:nvSpPr>
          <p:cNvPr id="32" name="Shape 25"/>
          <p:cNvSpPr/>
          <p:nvPr/>
        </p:nvSpPr>
        <p:spPr>
          <a:xfrm>
            <a:off x="6290609" y="5079603"/>
            <a:ext cx="425241" cy="425252"/>
          </a:xfrm>
          <a:prstGeom prst="ellipse">
            <a:avLst/>
          </a:prstGeom>
          <a:solidFill>
            <a:srgbClr val="3E2513"/>
          </a:solidFill>
          <a:ln/>
        </p:spPr>
      </p:sp>
      <p:pic>
        <p:nvPicPr>
          <p:cNvPr id="33"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07585" y="5196483"/>
            <a:ext cx="191289" cy="191294"/>
          </a:xfrm>
          <a:prstGeom prst="rect">
            <a:avLst/>
          </a:prstGeom>
        </p:spPr>
      </p:pic>
      <p:sp>
        <p:nvSpPr>
          <p:cNvPr id="34" name="Text 26"/>
          <p:cNvSpPr/>
          <p:nvPr/>
        </p:nvSpPr>
        <p:spPr>
          <a:xfrm>
            <a:off x="6290609" y="5611118"/>
            <a:ext cx="5097930" cy="221456"/>
          </a:xfrm>
          <a:prstGeom prst="rect">
            <a:avLst/>
          </a:prstGeom>
          <a:noFill/>
          <a:ln/>
        </p:spPr>
        <p:txBody>
          <a:bodyPr wrap="none" lIns="0" tIns="0" rIns="0" bIns="0" rtlCol="0" anchor="t"/>
          <a:lstStyle/>
          <a:p>
            <a:pPr algn="l" indent="0" marL="0">
              <a:lnSpc>
                <a:spcPct val="104000"/>
              </a:lnSpc>
              <a:buNone/>
            </a:pPr>
            <a:r>
              <a:rPr lang="en-US" sz="1350" dirty="0">
                <a:solidFill>
                  <a:srgbClr val="504C49"/>
                </a:solidFill>
                <a:latin typeface="Alice" pitchFamily="34" charset="0"/>
                <a:ea typeface="Alice" pitchFamily="34" charset="-122"/>
                <a:cs typeface="Alice" pitchFamily="34" charset="-120"/>
              </a:rPr>
              <a:t>Theorems, Formulas &amp; Anchor Charts</a:t>
            </a:r>
            <a:endParaRPr lang="en-US" sz="1350" dirty="0"/>
          </a:p>
        </p:txBody>
      </p:sp>
      <p:sp>
        <p:nvSpPr>
          <p:cNvPr id="35" name="Text 27"/>
          <p:cNvSpPr/>
          <p:nvPr/>
        </p:nvSpPr>
        <p:spPr>
          <a:xfrm>
            <a:off x="6290609" y="5896273"/>
            <a:ext cx="5097930" cy="198438"/>
          </a:xfrm>
          <a:prstGeom prst="rect">
            <a:avLst/>
          </a:prstGeom>
          <a:noFill/>
          <a:ln/>
        </p:spPr>
        <p:txBody>
          <a:bodyPr wrap="none" lIns="0" tIns="0" rIns="0" bIns="0" rtlCol="0" anchor="t"/>
          <a:lstStyle/>
          <a:p>
            <a:pPr algn="l" indent="0" marL="0">
              <a:lnSpc>
                <a:spcPct val="117000"/>
              </a:lnSpc>
              <a:buNone/>
            </a:pPr>
            <a:r>
              <a:rPr lang="en-US" sz="1100" dirty="0">
                <a:solidFill>
                  <a:srgbClr val="504C49"/>
                </a:solidFill>
                <a:latin typeface="Source Sans 3" pitchFamily="34" charset="0"/>
                <a:ea typeface="Source Sans 3" pitchFamily="34" charset="-122"/>
                <a:cs typeface="Source Sans 3" pitchFamily="34" charset="-120"/>
              </a:rPr>
              <a:t>Copy anything written on the board that is not provided on a handout.</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2026-08-19T23:43:30Z</dcterms:created>
  <dcterms:modified xsi:type="dcterms:W3CDTF">2026-08-19T23:43:30Z</dcterms:modified>
</cp:coreProperties>
</file>